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7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1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70.xml" ContentType="application/vnd.openxmlformats-officedocument.presentationml.slide+xml"/>
  <Override PartName="/ppt/slides/slide47.xml" ContentType="application/vnd.openxmlformats-officedocument.presentationml.slide+xml"/>
  <Override PartName="/ppt/slides/slide94.xml" ContentType="application/vnd.openxmlformats-officedocument.presentationml.slide+xml"/>
  <Override PartName="/ppt/slides/slide77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90.xml" ContentType="application/vnd.openxmlformats-officedocument.presentationml.slide+xml"/>
  <Override PartName="/ppt/slides/slide56.xml" ContentType="application/vnd.openxmlformats-officedocument.presentationml.slide+xml"/>
  <Override PartName="/ppt/slides/slide97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1.xml" ContentType="application/vnd.openxmlformats-officedocument.presentationml.slide+xml"/>
  <Override PartName="/ppt/slides/slide42.xml" ContentType="application/vnd.openxmlformats-officedocument.presentationml.slide+xml"/>
  <Override PartName="/ppt/slides/slide53.xml" ContentType="application/vnd.openxmlformats-officedocument.presentationml.slide+xml"/>
  <Override PartName="/ppt/slides/slide44.xml" ContentType="application/vnd.openxmlformats-officedocument.presentationml.slide+xml"/>
  <Override PartName="/ppt/slides/slide72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02.xml" ContentType="application/vnd.openxmlformats-officedocument.presentationml.slide+xml"/>
  <Override PartName="/ppt/slides/slide74.xml" ContentType="application/vnd.openxmlformats-officedocument.presentationml.slide+xml"/>
  <Override PartName="/ppt/slides/slide8.xml" ContentType="application/vnd.openxmlformats-officedocument.presentationml.slide+xml"/>
  <Override PartName="/ppt/slides/slide73.xml" ContentType="application/vnd.openxmlformats-officedocument.presentationml.slide+xml"/>
  <Override PartName="/ppt/slides/slide28.xml" ContentType="application/vnd.openxmlformats-officedocument.presentationml.slide+xml"/>
  <Override PartName="/ppt/slides/slide14.xml" ContentType="application/vnd.openxmlformats-officedocument.presentationml.slide+xml"/>
  <Override PartName="/ppt/slides/slide52.xml" ContentType="application/vnd.openxmlformats-officedocument.presentationml.slide+xml"/>
  <Override PartName="/ppt/slides/slide22.xml" ContentType="application/vnd.openxmlformats-officedocument.presentationml.slide+xml"/>
  <Override PartName="/ppt/slides/slide62.xml" ContentType="application/vnd.openxmlformats-officedocument.presentationml.slide+xml"/>
  <Override PartName="/ppt/slides/slide91.xml" ContentType="application/vnd.openxmlformats-officedocument.presentationml.slide+xml"/>
  <Override PartName="/ppt/slides/slide95.xml" ContentType="application/vnd.openxmlformats-officedocument.presentationml.slide+xml"/>
  <Override PartName="/ppt/slides/slide65.xml" ContentType="application/vnd.openxmlformats-officedocument.presentationml.slide+xml"/>
  <Override PartName="/ppt/slides/slide69.xml" ContentType="application/vnd.openxmlformats-officedocument.presentationml.slide+xml"/>
  <Override PartName="/ppt/slides/slide25.xml" ContentType="application/vnd.openxmlformats-officedocument.presentationml.slide+xml"/>
  <Override PartName="/ppt/slides/slide17.xml" ContentType="application/vnd.openxmlformats-officedocument.presentationml.slide+xml"/>
  <Override PartName="/ppt/slides/slide9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81.xml" ContentType="application/vnd.openxmlformats-officedocument.presentationml.slide+xml"/>
  <Override PartName="/ppt/slides/slide88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64.xml" ContentType="application/vnd.openxmlformats-officedocument.presentationml.slide+xml"/>
  <Override PartName="/ppt/slides/slide29.xml" ContentType="application/vnd.openxmlformats-officedocument.presentationml.slide+xml"/>
  <Override PartName="/ppt/slides/slide66.xml" ContentType="application/vnd.openxmlformats-officedocument.presentationml.slide+xml"/>
  <Override PartName="/ppt/slides/slide15.xml" ContentType="application/vnd.openxmlformats-officedocument.presentationml.slide+xml"/>
  <Override PartName="/ppt/slides/slide59.xml" ContentType="application/vnd.openxmlformats-officedocument.presentationml.slide+xml"/>
  <Override PartName="/ppt/slides/slide76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55.xml" ContentType="application/vnd.openxmlformats-officedocument.presentationml.slide+xml"/>
  <Override PartName="/ppt/slides/slide63.xml" ContentType="application/vnd.openxmlformats-officedocument.presentationml.slide+xml"/>
  <Override PartName="/ppt/slides/slide37.xml" ContentType="application/vnd.openxmlformats-officedocument.presentationml.slide+xml"/>
  <Override PartName="/ppt/slides/slide92.xml" ContentType="application/vnd.openxmlformats-officedocument.presentationml.slide+xml"/>
  <Override PartName="/ppt/slides/slide103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36.xml" ContentType="application/vnd.openxmlformats-officedocument.presentationml.slide+xml"/>
  <Override PartName="/ppt/slides/slide96.xml" ContentType="application/vnd.openxmlformats-officedocument.presentationml.slide+xml"/>
  <Override PartName="/ppt/slides/slide24.xml" ContentType="application/vnd.openxmlformats-officedocument.presentationml.slide+xml"/>
  <Override PartName="/ppt/slides/slide104.xml" ContentType="application/vnd.openxmlformats-officedocument.presentationml.slide+xml"/>
  <Override PartName="/ppt/slides/slide68.xml" ContentType="application/vnd.openxmlformats-officedocument.presentationml.slide+xml"/>
  <Override PartName="/ppt/slides/slide85.xml" ContentType="application/vnd.openxmlformats-officedocument.presentationml.slide+xml"/>
  <Override PartName="/ppt/slides/slide40.xml" ContentType="application/vnd.openxmlformats-officedocument.presentationml.slide+xml"/>
  <Override PartName="/ppt/slides/slide1.xml" ContentType="application/vnd.openxmlformats-officedocument.presentationml.slide+xml"/>
  <Override PartName="/ppt/slides/slide78.xml" ContentType="application/vnd.openxmlformats-officedocument.presentationml.slide+xml"/>
  <Override PartName="/ppt/slides/slide46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98.xml" ContentType="application/vnd.openxmlformats-officedocument.presentationml.slide+xml"/>
  <Override PartName="/ppt/slides/slide18.xml" ContentType="application/vnd.openxmlformats-officedocument.presentationml.slide+xml"/>
  <Override PartName="/ppt/slides/slide79.xml" ContentType="application/vnd.openxmlformats-officedocument.presentationml.slide+xml"/>
  <Override PartName="/ppt/slides/slide58.xml" ContentType="application/vnd.openxmlformats-officedocument.presentationml.slide+xml"/>
  <Override PartName="/ppt/slides/slide89.xml" ContentType="application/vnd.openxmlformats-officedocument.presentationml.slide+xml"/>
  <Override PartName="/ppt/slides/slide30.xml" ContentType="application/vnd.openxmlformats-officedocument.presentationml.slide+xml"/>
  <Override PartName="/ppt/slides/slide49.xml" ContentType="application/vnd.openxmlformats-officedocument.presentationml.slide+xml"/>
  <Override PartName="/ppt/slides/slide4.xml" ContentType="application/vnd.openxmlformats-officedocument.presentationml.slide+xml"/>
  <Override PartName="/ppt/slides/slide75.xml" ContentType="application/vnd.openxmlformats-officedocument.presentationml.slide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48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67.xml" ContentType="application/vnd.openxmlformats-officedocument.presentationml.slide+xml"/>
  <Override PartName="/ppt/slides/slide3.xml" ContentType="application/vnd.openxmlformats-officedocument.presentationml.slide+xml"/>
  <Override PartName="/ppt/slides/slide54.xml" ContentType="application/vnd.openxmlformats-officedocument.presentationml.slide+xml"/>
  <Override PartName="/ppt/slides/slide87.xml" ContentType="application/vnd.openxmlformats-officedocument.presentationml.slide+xml"/>
  <Override PartName="/ppt/slides/slide23.xml" ContentType="application/vnd.openxmlformats-officedocument.presentationml.slide+xml"/>
  <Override PartName="/ppt/slides/slide86.xml" ContentType="application/vnd.openxmlformats-officedocument.presentationml.slide+xml"/>
  <Override PartName="/ppt/slides/slide60.xml" ContentType="application/vnd.openxmlformats-officedocument.presentationml.slide+xml"/>
  <Override PartName="/ppt/slides/slide51.xml" ContentType="application/vnd.openxmlformats-officedocument.presentationml.slide+xml"/>
  <Override PartName="/ppt/slides/slide57.xml" ContentType="application/vnd.openxmlformats-officedocument.presentationml.slide+xml"/>
  <Override PartName="/ppt/slides/slide43.xml" ContentType="application/vnd.openxmlformats-officedocument.presentationml.slide+xml"/>
  <Override PartName="/ppt/slides/slide38.xml" ContentType="application/vnd.openxmlformats-officedocument.presentationml.slide+xml"/>
  <Override PartName="/ppt/slides/slide84.xml" ContentType="application/vnd.openxmlformats-officedocument.presentationml.slide+xml"/>
  <Override PartName="/ppt/slides/slide99.xml" ContentType="application/vnd.openxmlformats-officedocument.presentationml.slide+xml"/>
  <Override PartName="/ppt/slides/slide101.xml" ContentType="application/vnd.openxmlformats-officedocument.presentationml.slide+xml"/>
  <Override PartName="/ppt/slides/slide7.xml" ContentType="application/vnd.openxmlformats-officedocument.presentationml.slide+xml"/>
  <Override PartName="/ppt/slides/slide19.xml" ContentType="application/vnd.openxmlformats-officedocument.presentationml.slide+xml"/>
  <Override PartName="/ppt/slides/slide100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41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</p:sldIdLst>
  <p:sldSz cy="68580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04E47520-6FB9-40D5-871A-6A0A13908D20}">
  <a:tblStyle styleName="Table_0" styleId="{04E47520-6FB9-40D5-871A-6A0A13908D20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  <a:tblStyle styleName="Table_1" styleId="{1D299580-B3A0-4AAE-9101-05C5AF0A8FEF}">
    <a:wholeTbl>
      <a:tcStyle>
        <a:tcBdr>
          <a:lef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left>
          <a:right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right>
          <a:top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top>
          <a:bottom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bottom>
          <a:insideH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H>
          <a:insideV>
            <a:ln w="952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31.xml" Type="http://schemas.openxmlformats.org/officeDocument/2006/relationships/slide" Id="rId36"/><Relationship Target="slides/slide25.xml" Type="http://schemas.openxmlformats.org/officeDocument/2006/relationships/slide" Id="rId30"/><Relationship Target="slides/slide26.xml" Type="http://schemas.openxmlformats.org/officeDocument/2006/relationships/slide" Id="rId3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43.xml" Type="http://schemas.openxmlformats.org/officeDocument/2006/relationships/slide" Id="rId48"/><Relationship Target="slides/slide42.xml" Type="http://schemas.openxmlformats.org/officeDocument/2006/relationships/slide" Id="rId47"/><Relationship Target="slides/slide44.xml" Type="http://schemas.openxmlformats.org/officeDocument/2006/relationships/slide" Id="rId49"/><Relationship Target="presProps.xml" Type="http://schemas.openxmlformats.org/officeDocument/2006/relationships/presProps" Id="rId2"/><Relationship Target="slides/slide35.xml" Type="http://schemas.openxmlformats.org/officeDocument/2006/relationships/slide" Id="rId40"/><Relationship Target="theme/theme1.xml" Type="http://schemas.openxmlformats.org/officeDocument/2006/relationships/theme" Id="rId1"/><Relationship Target="slides/slide36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37.xml" Type="http://schemas.openxmlformats.org/officeDocument/2006/relationships/slide" Id="rId42"/><Relationship Target="tableStyles.xml" Type="http://schemas.openxmlformats.org/officeDocument/2006/relationships/tableStyles" Id="rId3"/><Relationship Target="slides/slide38.xml" Type="http://schemas.openxmlformats.org/officeDocument/2006/relationships/slide" Id="rId43"/><Relationship Target="slides/slide39.xml" Type="http://schemas.openxmlformats.org/officeDocument/2006/relationships/slide" Id="rId44"/><Relationship Target="slides/slide40.xml" Type="http://schemas.openxmlformats.org/officeDocument/2006/relationships/slide" Id="rId45"/><Relationship Target="slides/slide41.xml" Type="http://schemas.openxmlformats.org/officeDocument/2006/relationships/slide" Id="rId46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Relationship Target="slides/slide93.xml" Type="http://schemas.openxmlformats.org/officeDocument/2006/relationships/slide" Id="rId98"/><Relationship Target="slides/slide94.xml" Type="http://schemas.openxmlformats.org/officeDocument/2006/relationships/slide" Id="rId99"/><Relationship Target="slides/slide89.xml" Type="http://schemas.openxmlformats.org/officeDocument/2006/relationships/slide" Id="rId94"/><Relationship Target="slides/slide90.xml" Type="http://schemas.openxmlformats.org/officeDocument/2006/relationships/slide" Id="rId95"/><Relationship Target="slides/slide91.xml" Type="http://schemas.openxmlformats.org/officeDocument/2006/relationships/slide" Id="rId96"/><Relationship Target="slides/slide92.xml" Type="http://schemas.openxmlformats.org/officeDocument/2006/relationships/slide" Id="rId97"/><Relationship Target="slides/slide85.xml" Type="http://schemas.openxmlformats.org/officeDocument/2006/relationships/slide" Id="rId90"/><Relationship Target="slides/slide86.xml" Type="http://schemas.openxmlformats.org/officeDocument/2006/relationships/slide" Id="rId91"/><Relationship Target="slides/slide14.xml" Type="http://schemas.openxmlformats.org/officeDocument/2006/relationships/slide" Id="rId19"/><Relationship Target="slides/slide87.xml" Type="http://schemas.openxmlformats.org/officeDocument/2006/relationships/slide" Id="rId92"/><Relationship Target="slides/slide13.xml" Type="http://schemas.openxmlformats.org/officeDocument/2006/relationships/slide" Id="rId18"/><Relationship Target="slides/slide88.xml" Type="http://schemas.openxmlformats.org/officeDocument/2006/relationships/slide" Id="rId93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7.xml" Type="http://schemas.openxmlformats.org/officeDocument/2006/relationships/slide" Id="rId12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slides/slide16.xml" Type="http://schemas.openxmlformats.org/officeDocument/2006/relationships/slide" Id="rId21"/><Relationship Target="slides/slide17.xml" Type="http://schemas.openxmlformats.org/officeDocument/2006/relationships/slide" Id="rId22"/><Relationship Target="slides/slide18.xml" Type="http://schemas.openxmlformats.org/officeDocument/2006/relationships/slide" Id="rId2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66.xml" Type="http://schemas.openxmlformats.org/officeDocument/2006/relationships/slide" Id="rId71"/><Relationship Target="slides/slide65.xml" Type="http://schemas.openxmlformats.org/officeDocument/2006/relationships/slide" Id="rId70"/><Relationship Target="slides/slide70.xml" Type="http://schemas.openxmlformats.org/officeDocument/2006/relationships/slide" Id="rId75"/><Relationship Target="slides/slide69.xml" Type="http://schemas.openxmlformats.org/officeDocument/2006/relationships/slide" Id="rId74"/><Relationship Target="slides/slide68.xml" Type="http://schemas.openxmlformats.org/officeDocument/2006/relationships/slide" Id="rId73"/><Relationship Target="slides/slide67.xml" Type="http://schemas.openxmlformats.org/officeDocument/2006/relationships/slide" Id="rId72"/><Relationship Target="slides/slide74.xml" Type="http://schemas.openxmlformats.org/officeDocument/2006/relationships/slide" Id="rId79"/><Relationship Target="slides/slide73.xml" Type="http://schemas.openxmlformats.org/officeDocument/2006/relationships/slide" Id="rId78"/><Relationship Target="slides/slide72.xml" Type="http://schemas.openxmlformats.org/officeDocument/2006/relationships/slide" Id="rId77"/><Relationship Target="slides/slide71.xml" Type="http://schemas.openxmlformats.org/officeDocument/2006/relationships/slide" Id="rId76"/><Relationship Target="slides/slide104.xml" Type="http://schemas.openxmlformats.org/officeDocument/2006/relationships/slide" Id="rId109"/><Relationship Target="slides/slide103.xml" Type="http://schemas.openxmlformats.org/officeDocument/2006/relationships/slide" Id="rId108"/><Relationship Target="slides/slide100.xml" Type="http://schemas.openxmlformats.org/officeDocument/2006/relationships/slide" Id="rId105"/><Relationship Target="slides/slide99.xml" Type="http://schemas.openxmlformats.org/officeDocument/2006/relationships/slide" Id="rId104"/><Relationship Target="slides/slide102.xml" Type="http://schemas.openxmlformats.org/officeDocument/2006/relationships/slide" Id="rId107"/><Relationship Target="slides/slide101.xml" Type="http://schemas.openxmlformats.org/officeDocument/2006/relationships/slide" Id="rId106"/><Relationship Target="slides/slide96.xml" Type="http://schemas.openxmlformats.org/officeDocument/2006/relationships/slide" Id="rId101"/><Relationship Target="slides/slide95.xml" Type="http://schemas.openxmlformats.org/officeDocument/2006/relationships/slide" Id="rId100"/><Relationship Target="slides/slide98.xml" Type="http://schemas.openxmlformats.org/officeDocument/2006/relationships/slide" Id="rId103"/><Relationship Target="slides/slide97.xml" Type="http://schemas.openxmlformats.org/officeDocument/2006/relationships/slide" Id="rId102"/><Relationship Target="slides/slide75.xml" Type="http://schemas.openxmlformats.org/officeDocument/2006/relationships/slide" Id="rId80"/><Relationship Target="slides/slide77.xml" Type="http://schemas.openxmlformats.org/officeDocument/2006/relationships/slide" Id="rId82"/><Relationship Target="slides/slide76.xml" Type="http://schemas.openxmlformats.org/officeDocument/2006/relationships/slide" Id="rId81"/><Relationship Target="slides/slide79.xml" Type="http://schemas.openxmlformats.org/officeDocument/2006/relationships/slide" Id="rId84"/><Relationship Target="slides/slide78.xml" Type="http://schemas.openxmlformats.org/officeDocument/2006/relationships/slide" Id="rId83"/><Relationship Target="slides/slide81.xml" Type="http://schemas.openxmlformats.org/officeDocument/2006/relationships/slide" Id="rId86"/><Relationship Target="slides/slide80.xml" Type="http://schemas.openxmlformats.org/officeDocument/2006/relationships/slide" Id="rId85"/><Relationship Target="slides/slide83.xml" Type="http://schemas.openxmlformats.org/officeDocument/2006/relationships/slide" Id="rId88"/><Relationship Target="slides/slide82.xml" Type="http://schemas.openxmlformats.org/officeDocument/2006/relationships/slide" Id="rId87"/><Relationship Target="slides/slide84.xml" Type="http://schemas.openxmlformats.org/officeDocument/2006/relationships/slide" Id="rId89"/><Relationship Target="slides/slide53.xml" Type="http://schemas.openxmlformats.org/officeDocument/2006/relationships/slide" Id="rId58"/><Relationship Target="slides/slide54.xml" Type="http://schemas.openxmlformats.org/officeDocument/2006/relationships/slide" Id="rId59"/><Relationship Target="slides/slide52.xml" Type="http://schemas.openxmlformats.org/officeDocument/2006/relationships/slide" Id="rId57"/><Relationship Target="slides/slide51.xml" Type="http://schemas.openxmlformats.org/officeDocument/2006/relationships/slide" Id="rId56"/><Relationship Target="slides/slide50.xml" Type="http://schemas.openxmlformats.org/officeDocument/2006/relationships/slide" Id="rId55"/><Relationship Target="slides/slide49.xml" Type="http://schemas.openxmlformats.org/officeDocument/2006/relationships/slide" Id="rId54"/><Relationship Target="slides/slide48.xml" Type="http://schemas.openxmlformats.org/officeDocument/2006/relationships/slide" Id="rId53"/><Relationship Target="slides/slide47.xml" Type="http://schemas.openxmlformats.org/officeDocument/2006/relationships/slide" Id="rId52"/><Relationship Target="slides/slide46.xml" Type="http://schemas.openxmlformats.org/officeDocument/2006/relationships/slide" Id="rId51"/><Relationship Target="slides/slide45.xml" Type="http://schemas.openxmlformats.org/officeDocument/2006/relationships/slide" Id="rId50"/><Relationship Target="slides/slide64.xml" Type="http://schemas.openxmlformats.org/officeDocument/2006/relationships/slide" Id="rId69"/><Relationship Target="slides/slide55.xml" Type="http://schemas.openxmlformats.org/officeDocument/2006/relationships/slide" Id="rId60"/><Relationship Target="slides/slide61.xml" Type="http://schemas.openxmlformats.org/officeDocument/2006/relationships/slide" Id="rId66"/><Relationship Target="slides/slide60.xml" Type="http://schemas.openxmlformats.org/officeDocument/2006/relationships/slide" Id="rId65"/><Relationship Target="slides/slide63.xml" Type="http://schemas.openxmlformats.org/officeDocument/2006/relationships/slide" Id="rId68"/><Relationship Target="slides/slide62.xml" Type="http://schemas.openxmlformats.org/officeDocument/2006/relationships/slide" Id="rId67"/><Relationship Target="slides/slide57.xml" Type="http://schemas.openxmlformats.org/officeDocument/2006/relationships/slide" Id="rId62"/><Relationship Target="slides/slide56.xml" Type="http://schemas.openxmlformats.org/officeDocument/2006/relationships/slide" Id="rId61"/><Relationship Target="slides/slide59.xml" Type="http://schemas.openxmlformats.org/officeDocument/2006/relationships/slide" Id="rId64"/><Relationship Target="slides/slide58.xml" Type="http://schemas.openxmlformats.org/officeDocument/2006/relationships/slide" Id="rId63"/></Relationships>
</file>

<file path=ppt/notesMasters/_rels/notesMaster1.xml.rels><?xml version="1.0" encoding="UTF-8" standalone="yes"?><Relationships xmlns="http://schemas.openxmlformats.org/package/2006/relationships"><Relationship Target="../theme/theme2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" name="Shape 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" name="Shape 25"/>
          <p:cNvSpPr/>
          <p:nvPr>
            <p:ph idx="2" type="sldImg"/>
          </p:nvPr>
        </p:nvSpPr>
        <p:spPr>
          <a:xfrm>
            <a:off y="685800" x="1143225"/>
            <a:ext cy="3429000" cx="4572225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" name="Shape 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3" name="Shape 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2" name="Shape 7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3" name="Shape 71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14" name="Shape 7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17" name="Shape 7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8" name="Shape 71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19" name="Shape 7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2" name="Shape 7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3" name="Shape 72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24" name="Shape 72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27" name="Shape 7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8" name="Shape 72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29" name="Shape 72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32" name="Shape 7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3" name="Shape 73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34" name="Shape 7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89" name="Shape 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0" name="Shape 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94" name="Shape 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16" name="Shape 1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7" name="Shape 11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18" name="Shape 1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5" name="Shape 1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6" name="Shape 12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2" name="Shape 1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3" name="Shape 13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8" name="Shape 1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43" name="Shape 14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4" name="Shape 14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1" name="Shape 15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2" name="Shape 15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56" name="Shape 1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" name="Shape 3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65" name="Shape 1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6" name="Shape 16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73" name="Shape 1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6" name="Shape 1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3" name="Shape 1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1" name="Shape 2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6" name="Shape 2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7" name="Shape 2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8" name="Shape 2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4" name="Shape 2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0" name="Shape 2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1" name="Shape 2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" name="Shape 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Shape 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" name="Shape 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0" name="Shape 2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1" name="Shape 25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2" name="Shape 2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6" name="Shape 25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64" name="Shape 2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5" name="Shape 2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66" name="Shape 2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0" name="Shape 2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5" name="Shape 2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9" name="Shape 2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0" name="Shape 29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1" name="Shape 2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5" name="Shape 2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1" name="Shape 3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2" name="Shape 30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3" name="Shape 30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6" name="Shape 3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7" name="Shape 30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8" name="Shape 3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12" name="Shape 31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3" name="Shape 31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14" name="Shape 31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" name="Shape 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" name="Shape 4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0" name="Shape 3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6" name="Shape 3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4" name="Shape 3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5" name="Shape 33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6" name="Shape 33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9" name="Shape 3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0" name="Shape 3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1" name="Shape 3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5" name="Shape 3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6" name="Shape 34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7" name="Shape 3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2" name="Shape 3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2" name="Shape 3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3" name="Shape 3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6" name="Shape 3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7" name="Shape 37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78" name="Shape 3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1" name="Shape 3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2" name="Shape 38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3" name="Shape 38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6" name="Shape 3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7" name="Shape 3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8" name="Shape 3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9" name="Shape 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0" name="Shape 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1" name="Shape 39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2" name="Shape 39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3" name="Shape 39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6" name="Shape 3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7" name="Shape 39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98" name="Shape 39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3" name="Shape 4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4" name="Shape 40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5" name="Shape 40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0" name="Shape 4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1" name="Shape 41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2" name="Shape 41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16" name="Shape 4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7" name="Shape 41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18" name="Shape 41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3" name="Shape 4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4" name="Shape 4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25" name="Shape 4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9" name="Shape 4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0" name="Shape 4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1" name="Shape 4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35" name="Shape 4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6" name="Shape 43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7" name="Shape 43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1" name="Shape 4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2" name="Shape 44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43" name="Shape 4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49" name="Shape 4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0" name="Shape 4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1" name="Shape 4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" name="Shape 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" name="Shape 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4" name="Shape 4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5" name="Shape 45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56" name="Shape 45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9" name="Shape 4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0" name="Shape 46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1" name="Shape 4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4" name="Shape 4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5" name="Shape 46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66" name="Shape 46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69" name="Shape 4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0" name="Shape 47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1" name="Shape 47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4" name="Shape 4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5" name="Shape 47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6" name="Shape 4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0" name="Shape 4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1" name="Shape 4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2" name="Shape 4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6" name="Shape 4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7" name="Shape 4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8" name="Shape 4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1" name="Shape 51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2" name="Shape 512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3" name="Shape 51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17" name="Shape 5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8" name="Shape 51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19" name="Shape 51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3" name="Shape 5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4" name="Shape 5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5" name="Shape 5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" name="Shape 6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" name="Shape 6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29" name="Shape 5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0" name="Shape 53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31" name="Shape 53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36" name="Shape 5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7" name="Shape 53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38" name="Shape 53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2" name="Shape 5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3" name="Shape 54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44" name="Shape 54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47" name="Shape 5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8" name="Shape 54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49" name="Shape 5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2" name="Shape 5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3" name="Shape 55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4" name="Shape 5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7" name="Shape 5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8" name="Shape 55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59" name="Shape 5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62" name="Shape 5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3" name="Shape 56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64" name="Shape 56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0" name="Shape 57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1" name="Shape 57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2" name="Shape 57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75" name="Shape 5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6" name="Shape 5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7" name="Shape 5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0" name="Shape 5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1" name="Shape 58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82" name="Shape 5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" name="Shape 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85" name="Shape 58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6" name="Shape 58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87" name="Shape 58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0" name="Shape 5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1" name="Shape 59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2" name="Shape 59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95" name="Shape 5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6" name="Shape 59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97" name="Shape 5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0" name="Shape 6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1" name="Shape 601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02" name="Shape 6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05" name="Shape 60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6" name="Shape 60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07" name="Shape 60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3" name="Shape 6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4" name="Shape 61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15" name="Shape 61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8" name="Shape 6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9" name="Shape 61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20" name="Shape 62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3" name="Shape 6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4" name="Shape 62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25" name="Shape 62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28" name="Shape 6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9" name="Shape 629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30" name="Shape 6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3" name="Shape 63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4" name="Shape 63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35" name="Shape 63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39" name="Shape 6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0" name="Shape 64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41" name="Shape 64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49" name="Shape 6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0" name="Shape 65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51" name="Shape 65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59" name="Shape 6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0" name="Shape 66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1" name="Shape 6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66" name="Shape 6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7" name="Shape 66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68" name="Shape 6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3" name="Shape 6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4" name="Shape 674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75" name="Shape 675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79" name="Shape 6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0" name="Shape 680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81" name="Shape 68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86" name="Shape 6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7" name="Shape 687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88" name="Shape 68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2" name="Shape 6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3" name="Shape 693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94" name="Shape 69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97" name="Shape 6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8" name="Shape 698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99" name="Shape 69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04" name="Shape 7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5" name="Shape 705"/>
          <p:cNvSpPr/>
          <p:nvPr>
            <p:ph idx="2" type="sldImg"/>
          </p:nvPr>
        </p:nvSpPr>
        <p:spPr>
          <a:xfrm>
            <a:off y="685800" x="1143225"/>
            <a:ext cy="3429000" cx="4572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06" name="Shape 70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" type="title">
  <p:cSld name="titl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2111123" x="685800"/>
            <a:ext cy="1546474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3048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4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3786737" x="685800"/>
            <a:ext cy="1046317" cx="77724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ctr" rtl="0" indent="190500" mar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  <a:defRPr strike="noStrike" u="none" b="0" cap="none" baseline="0" sz="3000" i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x" type="tx">
  <p:cSld name="tx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 indent="-285750" marL="742950">
              <a:defRPr/>
            </a:lvl2pPr>
            <a:lvl3pPr rtl="0" indent="-228600" marL="1143000">
              <a:defRPr/>
            </a:lvl3pPr>
            <a:lvl4pPr rtl="0" indent="-228600" marL="160020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woColTx" type="twoColTx">
  <p:cSld name="twoColTx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600200" x="457200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600200" x="4692273"/>
            <a:ext cy="4967574" cx="3994525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titleOnly" type="titleOnly">
  <p:cSld name="title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>
              <a:spcBef>
                <a:spcPts val="0"/>
              </a:spcBef>
              <a:buSzPct val="100000"/>
              <a:buFont typeface="Arial"/>
              <a:buNone/>
              <a:defRPr b="1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CAPTION_ONLY">
  <p:cSld name="CAPTION_ONLY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5875078" x="457200"/>
            <a:ext cy="692693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1pPr>
            <a:lvl2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2pPr>
            <a:lvl3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3pPr>
            <a:lvl4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4pPr>
            <a:lvl5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5pPr>
            <a:lvl6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6pPr>
            <a:lvl7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66666"/>
              <a:buFont typeface="Arial"/>
              <a:buChar char="•"/>
              <a:defRPr sz="1800">
                <a:solidFill>
                  <a:schemeClr val="dk1"/>
                </a:solidFill>
              </a:defRPr>
            </a:lvl7pPr>
            <a:lvl8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ourier New"/>
              <a:buChar char="o"/>
              <a:defRPr sz="1800">
                <a:solidFill>
                  <a:schemeClr val="dk1"/>
                </a:solidFill>
              </a:defRPr>
            </a:lvl8pPr>
            <a:lvl9pPr algn="ctr" rtl="0" indent="-285750" marL="28575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Wingdings"/>
              <a:buChar char="§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matchingName="blank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74637" x="457200"/>
            <a:ext cy="1143000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b" anchorCtr="0"/>
          <a:lstStyle>
            <a:lvl1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228600" mar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  <a:defRPr strike="noStrike" u="none" b="1" cap="none" baseline="0" sz="36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600200" x="457200"/>
            <a:ext cy="4967574" cx="8229600"/>
          </a:xfrm>
          <a:prstGeom prst="rect">
            <a:avLst/>
          </a:prstGeom>
          <a:noFill/>
          <a:ln>
            <a:noFill/>
          </a:ln>
        </p:spPr>
        <p:txBody>
          <a:bodyPr bIns="91425" rIns="91425" lIns="91425" tIns="91425" anchor="t" anchorCtr="0"/>
          <a:lstStyle>
            <a:lvl1pPr algn="l" rtl="0" indent="-342900" marL="342900">
              <a:spcBef>
                <a:spcPts val="60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30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algn="l" rtl="0" indent="-285750" marL="742950">
              <a:spcBef>
                <a:spcPts val="48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algn="l" rtl="0" indent="-228600" marL="1143000">
              <a:spcBef>
                <a:spcPts val="48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24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algn="l" rtl="0" indent="-228600" marL="16002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algn="l" rtl="0" indent="-228600" marL="20574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algn="l" rtl="0" indent="-228600" marL="25146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algn="l" rtl="0" indent="-228600" marL="2971800">
              <a:spcBef>
                <a:spcPts val="360"/>
              </a:spcBef>
              <a:buClr>
                <a:schemeClr val="dk1"/>
              </a:buClr>
              <a:buSzPct val="166666"/>
              <a:buFont typeface="Arial"/>
              <a:buChar char="•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algn="l" rtl="0" indent="-228600" marL="3429000">
              <a:spcBef>
                <a:spcPts val="360"/>
              </a:spcBef>
              <a:buClr>
                <a:schemeClr val="dk1"/>
              </a:buClr>
              <a:buSzPct val="100000"/>
              <a:buFont typeface="Courier New"/>
              <a:buChar char="o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algn="l" rtl="0" indent="-228600" marL="3886200">
              <a:spcBef>
                <a:spcPts val="360"/>
              </a:spcBef>
              <a:buClr>
                <a:schemeClr val="dk1"/>
              </a:buClr>
              <a:buSzPct val="100000"/>
              <a:buFont typeface="Wingdings"/>
              <a:buChar char="§"/>
              <a:defRPr strike="noStrike" u="none" b="0" cap="none" baseline="0" sz="180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5.png" Type="http://schemas.openxmlformats.org/officeDocument/2006/relationships/image" Id="rId4"/><Relationship Target="../media/image02.png" Type="http://schemas.openxmlformats.org/officeDocument/2006/relationships/image" Id="rId3"/></Relationships>
</file>

<file path=ppt/slides/_rels/slide100.xml.rels><?xml version="1.0" encoding="UTF-8" standalone="yes"?><Relationships xmlns="http://schemas.openxmlformats.org/package/2006/relationships"><Relationship Target="../notesSlides/notesSlide10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86.png" Type="http://schemas.openxmlformats.org/officeDocument/2006/relationships/image" Id="rId4"/><Relationship Target="../media/image100.png" Type="http://schemas.openxmlformats.org/officeDocument/2006/relationships/image" Id="rId3"/></Relationships>
</file>

<file path=ppt/slides/_rels/slide101.xml.rels><?xml version="1.0" encoding="UTF-8" standalone="yes"?><Relationships xmlns="http://schemas.openxmlformats.org/package/2006/relationships"><Relationship Target="../notesSlides/notesSlide10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2.xml.rels><?xml version="1.0" encoding="UTF-8" standalone="yes"?><Relationships xmlns="http://schemas.openxmlformats.org/package/2006/relationships"><Relationship Target="../notesSlides/notesSlide102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3.xml.rels><?xml version="1.0" encoding="UTF-8" standalone="yes"?><Relationships xmlns="http://schemas.openxmlformats.org/package/2006/relationships"><Relationship Target="../notesSlides/notesSlide10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04.xml.rels><?xml version="1.0" encoding="UTF-8" standalone="yes"?><Relationships xmlns="http://schemas.openxmlformats.org/package/2006/relationships"><Relationship Target="../notesSlides/notesSlide104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7.png" Type="http://schemas.openxmlformats.org/officeDocument/2006/relationships/image" Id="rId4"/><Relationship Target="../media/image06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9.png" Type="http://schemas.openxmlformats.org/officeDocument/2006/relationships/image" Id="rId4"/><Relationship Target="../media/image27.png" Type="http://schemas.openxmlformats.org/officeDocument/2006/relationships/image" Id="rId3"/><Relationship Target="../media/image14.png" Type="http://schemas.openxmlformats.org/officeDocument/2006/relationships/image" Id="rId6"/><Relationship Target="../media/image37.png" Type="http://schemas.openxmlformats.org/officeDocument/2006/relationships/image" Id="rId5"/><Relationship Target="../media/image20.png" Type="http://schemas.openxmlformats.org/officeDocument/2006/relationships/image" Id="rId7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3.png" Type="http://schemas.openxmlformats.org/officeDocument/2006/relationships/image" Id="rId4"/><Relationship Target="../media/image11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8.png" Type="http://schemas.openxmlformats.org/officeDocument/2006/relationships/image" Id="rId4"/><Relationship Target="../media/image15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6.png" Type="http://schemas.openxmlformats.org/officeDocument/2006/relationships/image" Id="rId4"/><Relationship Target="../media/image17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2.png" Type="http://schemas.openxmlformats.org/officeDocument/2006/relationships/image" Id="rId4"/><Relationship Target="../media/image25.png" Type="http://schemas.openxmlformats.org/officeDocument/2006/relationships/image" Id="rId3"/><Relationship Target="../media/image24.png" Type="http://schemas.openxmlformats.org/officeDocument/2006/relationships/image" Id="rId6"/><Relationship Target="../media/image23.png" Type="http://schemas.openxmlformats.org/officeDocument/2006/relationships/image" Id="rId5"/><Relationship Target="../media/image21.png" Type="http://schemas.openxmlformats.org/officeDocument/2006/relationships/image" Id="rId7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28.png" Type="http://schemas.openxmlformats.org/officeDocument/2006/relationships/image" Id="rId4"/><Relationship Target="../media/image34.png" Type="http://schemas.openxmlformats.org/officeDocument/2006/relationships/image" Id="rId3"/><Relationship Target="../media/image32.png" Type="http://schemas.openxmlformats.org/officeDocument/2006/relationships/image" Id="rId6"/><Relationship Target="../media/image26.png" Type="http://schemas.openxmlformats.org/officeDocument/2006/relationships/image" Id="rId5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35.png" Type="http://schemas.openxmlformats.org/officeDocument/2006/relationships/image" Id="rId4"/><Relationship Target="../media/image33.png" Type="http://schemas.openxmlformats.org/officeDocument/2006/relationships/image" Id="rId3"/><Relationship Target="../media/image36.png" Type="http://schemas.openxmlformats.org/officeDocument/2006/relationships/image" Id="rId5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39.png" Type="http://schemas.openxmlformats.org/officeDocument/2006/relationships/image" Id="rId4"/><Relationship Target="../media/image42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41.png" Type="http://schemas.openxmlformats.org/officeDocument/2006/relationships/image" Id="rId4"/><Relationship Target="../media/image40.png" Type="http://schemas.openxmlformats.org/officeDocument/2006/relationships/image" Id="rId3"/><Relationship Target="../media/image38.png" Type="http://schemas.openxmlformats.org/officeDocument/2006/relationships/image" Id="rId5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45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50.png" Type="http://schemas.openxmlformats.org/officeDocument/2006/relationships/image" Id="rId4"/><Relationship Target="../media/image43.png" Type="http://schemas.openxmlformats.org/officeDocument/2006/relationships/image" Id="rId3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56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47.jp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3.png" Type="http://schemas.openxmlformats.org/officeDocument/2006/relationships/image" Id="rId4"/><Relationship Target="../media/image01.pn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44.png" Type="http://schemas.openxmlformats.org/officeDocument/2006/relationships/image" Id="rId4"/><Relationship Target="../media/image56.png" Type="http://schemas.openxmlformats.org/officeDocument/2006/relationships/image" Id="rId3"/><Relationship Target="../media/image46.png" Type="http://schemas.openxmlformats.org/officeDocument/2006/relationships/image" Id="rId5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48.png" Type="http://schemas.openxmlformats.org/officeDocument/2006/relationships/image" Id="rId4"/><Relationship Target="../media/image59.pn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49.png" Type="http://schemas.openxmlformats.org/officeDocument/2006/relationships/image" Id="rId4"/><Relationship Target="../media/image61.png" Type="http://schemas.openxmlformats.org/officeDocument/2006/relationships/image" Id="rId3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54.pn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55.jp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52.png" Type="http://schemas.openxmlformats.org/officeDocument/2006/relationships/image" Id="rId4"/><Relationship Target="../media/image54.png" Type="http://schemas.openxmlformats.org/officeDocument/2006/relationships/image" Id="rId3"/><Relationship Target="../media/image51.png" Type="http://schemas.openxmlformats.org/officeDocument/2006/relationships/image" Id="rId5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58.png" Type="http://schemas.openxmlformats.org/officeDocument/2006/relationships/image" Id="rId4"/><Relationship Target="../media/image53.png" Type="http://schemas.openxmlformats.org/officeDocument/2006/relationships/image" Id="rId3"/></Relationships>
</file>

<file path=ppt/slides/_rels/slide37.xml.rels><?xml version="1.0" encoding="UTF-8" standalone="yes"?><Relationships xmlns="http://schemas.openxmlformats.org/package/2006/relationships"><Relationship Target="../notesSlides/notesSlide3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67.png" Type="http://schemas.openxmlformats.org/officeDocument/2006/relationships/image" Id="rId3"/></Relationships>
</file>

<file path=ppt/slides/_rels/slide38.xml.rels><?xml version="1.0" encoding="UTF-8" standalone="yes"?><Relationships xmlns="http://schemas.openxmlformats.org/package/2006/relationships"><Relationship Target="../notesSlides/notesSlide3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65.jpg" Type="http://schemas.openxmlformats.org/officeDocument/2006/relationships/image" Id="rId3"/></Relationships>
</file>

<file path=ppt/slides/_rels/slide39.xml.rels><?xml version="1.0" encoding="UTF-8" standalone="yes"?><Relationships xmlns="http://schemas.openxmlformats.org/package/2006/relationships"><Relationship Target="../notesSlides/notesSlide3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57.png" Type="http://schemas.openxmlformats.org/officeDocument/2006/relationships/image" Id="rId4"/><Relationship Target="../media/image68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0.xml.rels><?xml version="1.0" encoding="UTF-8" standalone="yes"?><Relationships xmlns="http://schemas.openxmlformats.org/package/2006/relationships"><Relationship Target="../notesSlides/notesSlide4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60.png" Type="http://schemas.openxmlformats.org/officeDocument/2006/relationships/image" Id="rId4"/><Relationship Target="../media/image63.png" Type="http://schemas.openxmlformats.org/officeDocument/2006/relationships/image" Id="rId3"/></Relationships>
</file>

<file path=ppt/slides/_rels/slide41.xml.rels><?xml version="1.0" encoding="UTF-8" standalone="yes"?><Relationships xmlns="http://schemas.openxmlformats.org/package/2006/relationships"><Relationship Target="../notesSlides/notesSlide41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2.xml.rels><?xml version="1.0" encoding="UTF-8" standalone="yes"?><Relationships xmlns="http://schemas.openxmlformats.org/package/2006/relationships"><Relationship Target="../notesSlides/notesSlide4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62.png" Type="http://schemas.openxmlformats.org/officeDocument/2006/relationships/image" Id="rId4"/><Relationship Target="../media/image66.png" Type="http://schemas.openxmlformats.org/officeDocument/2006/relationships/image" Id="rId3"/><Relationship Target="../media/image64.png" Type="http://schemas.openxmlformats.org/officeDocument/2006/relationships/image" Id="rId5"/></Relationships>
</file>

<file path=ppt/slides/_rels/slide43.xml.rels><?xml version="1.0" encoding="UTF-8" standalone="yes"?><Relationships xmlns="http://schemas.openxmlformats.org/package/2006/relationships"><Relationship Target="../notesSlides/notesSlide4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1.png" Type="http://schemas.openxmlformats.org/officeDocument/2006/relationships/image" Id="rId3"/></Relationships>
</file>

<file path=ppt/slides/_rels/slide44.xml.rels><?xml version="1.0" encoding="UTF-8" standalone="yes"?><Relationships xmlns="http://schemas.openxmlformats.org/package/2006/relationships"><Relationship Target="../notesSlides/notesSlide4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1.png" Type="http://schemas.openxmlformats.org/officeDocument/2006/relationships/image" Id="rId3"/></Relationships>
</file>

<file path=ppt/slides/_rels/slide45.xml.rels><?xml version="1.0" encoding="UTF-8" standalone="yes"?><Relationships xmlns="http://schemas.openxmlformats.org/package/2006/relationships"><Relationship Target="../notesSlides/notesSlide4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1.png" Type="http://schemas.openxmlformats.org/officeDocument/2006/relationships/image" Id="rId3"/></Relationships>
</file>

<file path=ppt/slides/_rels/slide46.xml.rels><?xml version="1.0" encoding="UTF-8" standalone="yes"?><Relationships xmlns="http://schemas.openxmlformats.org/package/2006/relationships"><Relationship Target="../notesSlides/notesSlide4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1.png" Type="http://schemas.openxmlformats.org/officeDocument/2006/relationships/image" Id="rId3"/></Relationships>
</file>

<file path=ppt/slides/_rels/slide47.xml.rels><?xml version="1.0" encoding="UTF-8" standalone="yes"?><Relationships xmlns="http://schemas.openxmlformats.org/package/2006/relationships"><Relationship Target="../notesSlides/notesSlide4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1.png" Type="http://schemas.openxmlformats.org/officeDocument/2006/relationships/image" Id="rId3"/></Relationships>
</file>

<file path=ppt/slides/_rels/slide48.xml.rels><?xml version="1.0" encoding="UTF-8" standalone="yes"?><Relationships xmlns="http://schemas.openxmlformats.org/package/2006/relationships"><Relationship Target="../notesSlides/notesSlide4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49.xml.rels><?xml version="1.0" encoding="UTF-8" standalone="yes"?><Relationships xmlns="http://schemas.openxmlformats.org/package/2006/relationships"><Relationship Target="../notesSlides/notesSlide4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0.xml.rels><?xml version="1.0" encoding="UTF-8" standalone="yes"?><Relationships xmlns="http://schemas.openxmlformats.org/package/2006/relationships"><Relationship Target="../notesSlides/notesSlide50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1.xml.rels><?xml version="1.0" encoding="UTF-8" standalone="yes"?><Relationships xmlns="http://schemas.openxmlformats.org/package/2006/relationships"><Relationship Target="../notesSlides/notesSlide5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52.xml.rels><?xml version="1.0" encoding="UTF-8" standalone="yes"?><Relationships xmlns="http://schemas.openxmlformats.org/package/2006/relationships"><Relationship Target="../notesSlides/notesSlide5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69.png" Type="http://schemas.openxmlformats.org/officeDocument/2006/relationships/image" Id="rId4"/><Relationship Target="../media/image70.png" Type="http://schemas.openxmlformats.org/officeDocument/2006/relationships/image" Id="rId3"/></Relationships>
</file>

<file path=ppt/slides/_rels/slide53.xml.rels><?xml version="1.0" encoding="UTF-8" standalone="yes"?><Relationships xmlns="http://schemas.openxmlformats.org/package/2006/relationships"><Relationship Target="../notesSlides/notesSlide5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6.png" Type="http://schemas.openxmlformats.org/officeDocument/2006/relationships/image" Id="rId4"/><Relationship Target="../media/image72.png" Type="http://schemas.openxmlformats.org/officeDocument/2006/relationships/image" Id="rId3"/><Relationship Target="../media/image73.png" Type="http://schemas.openxmlformats.org/officeDocument/2006/relationships/image" Id="rId5"/></Relationships>
</file>

<file path=ppt/slides/_rels/slide54.xml.rels><?xml version="1.0" encoding="UTF-8" standalone="yes"?><Relationships xmlns="http://schemas.openxmlformats.org/package/2006/relationships"><Relationship Target="../notesSlides/notesSlide54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5.xml.rels><?xml version="1.0" encoding="UTF-8" standalone="yes"?><Relationships xmlns="http://schemas.openxmlformats.org/package/2006/relationships"><Relationship Target="../notesSlides/notesSlide5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83.png" Type="http://schemas.openxmlformats.org/officeDocument/2006/relationships/image" Id="rId4"/><Relationship Target="../media/image75.png" Type="http://schemas.openxmlformats.org/officeDocument/2006/relationships/image" Id="rId3"/><Relationship Target="../media/image74.png" Type="http://schemas.openxmlformats.org/officeDocument/2006/relationships/image" Id="rId5"/></Relationships>
</file>

<file path=ppt/slides/_rels/slide56.xml.rels><?xml version="1.0" encoding="UTF-8" standalone="yes"?><Relationships xmlns="http://schemas.openxmlformats.org/package/2006/relationships"><Relationship Target="../notesSlides/notesSlide5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7.xml.rels><?xml version="1.0" encoding="UTF-8" standalone="yes"?><Relationships xmlns="http://schemas.openxmlformats.org/package/2006/relationships"><Relationship Target="../notesSlides/notesSlide57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8.xml.rels><?xml version="1.0" encoding="UTF-8" standalone="yes"?><Relationships xmlns="http://schemas.openxmlformats.org/package/2006/relationships"><Relationship Target="../notesSlides/notesSlide5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59.xml.rels><?xml version="1.0" encoding="UTF-8" standalone="yes"?><Relationships xmlns="http://schemas.openxmlformats.org/package/2006/relationships"><Relationship Target="../notesSlides/notesSlide5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79.png" Type="http://schemas.openxmlformats.org/officeDocument/2006/relationships/image" Id="rId4"/><Relationship Target="../media/image82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0.xml.rels><?xml version="1.0" encoding="UTF-8" standalone="yes"?><Relationships xmlns="http://schemas.openxmlformats.org/package/2006/relationships"><Relationship Target="../notesSlides/notesSlide60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1.xml.rels><?xml version="1.0" encoding="UTF-8" standalone="yes"?><Relationships xmlns="http://schemas.openxmlformats.org/package/2006/relationships"><Relationship Target="../notesSlides/notesSlide61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2.xml.rels><?xml version="1.0" encoding="UTF-8" standalone="yes"?><Relationships xmlns="http://schemas.openxmlformats.org/package/2006/relationships"><Relationship Target="../notesSlides/notesSlide62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3.xml.rels><?xml version="1.0" encoding="UTF-8" standalone="yes"?><Relationships xmlns="http://schemas.openxmlformats.org/package/2006/relationships"><Relationship Target="../notesSlides/notesSlide6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64.xml.rels><?xml version="1.0" encoding="UTF-8" standalone="yes"?><Relationships xmlns="http://schemas.openxmlformats.org/package/2006/relationships"><Relationship Target="../notesSlides/notesSlide6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85.png" Type="http://schemas.openxmlformats.org/officeDocument/2006/relationships/image" Id="rId3"/></Relationships>
</file>

<file path=ppt/slides/_rels/slide65.xml.rels><?xml version="1.0" encoding="UTF-8" standalone="yes"?><Relationships xmlns="http://schemas.openxmlformats.org/package/2006/relationships"><Relationship Target="../notesSlides/notesSlide6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77.png" Type="http://schemas.openxmlformats.org/officeDocument/2006/relationships/image" Id="rId3"/></Relationships>
</file>

<file path=ppt/slides/_rels/slide66.xml.rels><?xml version="1.0" encoding="UTF-8" standalone="yes"?><Relationships xmlns="http://schemas.openxmlformats.org/package/2006/relationships"><Relationship Target="../notesSlides/notesSlide66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7.xml.rels><?xml version="1.0" encoding="UTF-8" standalone="yes"?><Relationships xmlns="http://schemas.openxmlformats.org/package/2006/relationships"><Relationship Target="../notesSlides/notesSlide6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80.png" Type="http://schemas.openxmlformats.org/officeDocument/2006/relationships/image" Id="rId4"/><Relationship Target="../media/image81.png" Type="http://schemas.openxmlformats.org/officeDocument/2006/relationships/image" Id="rId3"/></Relationships>
</file>

<file path=ppt/slides/_rels/slide68.xml.rels><?xml version="1.0" encoding="UTF-8" standalone="yes"?><Relationships xmlns="http://schemas.openxmlformats.org/package/2006/relationships"><Relationship Target="../notesSlides/notesSlide6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69.xml.rels><?xml version="1.0" encoding="UTF-8" standalone="yes"?><Relationships xmlns="http://schemas.openxmlformats.org/package/2006/relationships"><Relationship Target="../notesSlides/notesSlide69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04.png" Type="http://schemas.openxmlformats.org/officeDocument/2006/relationships/image" Id="rId4"/><Relationship Target="../media/image31.png" Type="http://schemas.openxmlformats.org/officeDocument/2006/relationships/image" Id="rId3"/><Relationship Target="../media/image09.png" Type="http://schemas.openxmlformats.org/officeDocument/2006/relationships/image" Id="rId5"/></Relationships>
</file>

<file path=ppt/slides/_rels/slide70.xml.rels><?xml version="1.0" encoding="UTF-8" standalone="yes"?><Relationships xmlns="http://schemas.openxmlformats.org/package/2006/relationships"><Relationship Target="../notesSlides/notesSlide70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71.xml.rels><?xml version="1.0" encoding="UTF-8" standalone="yes"?><Relationships xmlns="http://schemas.openxmlformats.org/package/2006/relationships"><Relationship Target="../notesSlides/notesSlide7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78.png" Type="http://schemas.openxmlformats.org/officeDocument/2006/relationships/image" Id="rId3"/></Relationships>
</file>

<file path=ppt/slides/_rels/slide72.xml.rels><?xml version="1.0" encoding="UTF-8" standalone="yes"?><Relationships xmlns="http://schemas.openxmlformats.org/package/2006/relationships"><Relationship Target="../notesSlides/notesSlide72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73.xml.rels><?xml version="1.0" encoding="UTF-8" standalone="yes"?><Relationships xmlns="http://schemas.openxmlformats.org/package/2006/relationships"><Relationship Target="../notesSlides/notesSlide7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74.xml.rels><?xml version="1.0" encoding="UTF-8" standalone="yes"?><Relationships xmlns="http://schemas.openxmlformats.org/package/2006/relationships"><Relationship Target="../notesSlides/notesSlide74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75.xml.rels><?xml version="1.0" encoding="UTF-8" standalone="yes"?><Relationships xmlns="http://schemas.openxmlformats.org/package/2006/relationships"><Relationship Target="../notesSlides/notesSlide75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76.xml.rels><?xml version="1.0" encoding="UTF-8" standalone="yes"?><Relationships xmlns="http://schemas.openxmlformats.org/package/2006/relationships"><Relationship Target="../notesSlides/notesSlide7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77.xml.rels><?xml version="1.0" encoding="UTF-8" standalone="yes"?><Relationships xmlns="http://schemas.openxmlformats.org/package/2006/relationships"><Relationship Target="../notesSlides/notesSlide77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96.png" Type="http://schemas.openxmlformats.org/officeDocument/2006/relationships/image" Id="rId4"/><Relationship Target="../media/image86.png" Type="http://schemas.openxmlformats.org/officeDocument/2006/relationships/image" Id="rId3"/></Relationships>
</file>

<file path=ppt/slides/_rels/slide78.xml.rels><?xml version="1.0" encoding="UTF-8" standalone="yes"?><Relationships xmlns="http://schemas.openxmlformats.org/package/2006/relationships"><Relationship Target="../notesSlides/notesSlide78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99.png" Type="http://schemas.openxmlformats.org/officeDocument/2006/relationships/image" Id="rId3"/></Relationships>
</file>

<file path=ppt/slides/_rels/slide79.xml.rels><?xml version="1.0" encoding="UTF-8" standalone="yes"?><Relationships xmlns="http://schemas.openxmlformats.org/package/2006/relationships"><Relationship Target="../notesSlides/notesSlide7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98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80.xml.rels><?xml version="1.0" encoding="UTF-8" standalone="yes"?><Relationships xmlns="http://schemas.openxmlformats.org/package/2006/relationships"><Relationship Target="../notesSlides/notesSlide80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93.png" Type="http://schemas.openxmlformats.org/officeDocument/2006/relationships/image" Id="rId3"/></Relationships>
</file>

<file path=ppt/slides/_rels/slide81.xml.rels><?xml version="1.0" encoding="UTF-8" standalone="yes"?><Relationships xmlns="http://schemas.openxmlformats.org/package/2006/relationships"><Relationship Target="../notesSlides/notesSlide8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90.jpg" Type="http://schemas.openxmlformats.org/officeDocument/2006/relationships/image" Id="rId3"/></Relationships>
</file>

<file path=ppt/slides/_rels/slide82.xml.rels><?xml version="1.0" encoding="UTF-8" standalone="yes"?><Relationships xmlns="http://schemas.openxmlformats.org/package/2006/relationships"><Relationship Target="../notesSlides/notesSlide82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92.png" Type="http://schemas.openxmlformats.org/officeDocument/2006/relationships/image" Id="rId3"/></Relationships>
</file>

<file path=ppt/slides/_rels/slide83.xml.rels><?xml version="1.0" encoding="UTF-8" standalone="yes"?><Relationships xmlns="http://schemas.openxmlformats.org/package/2006/relationships"><Relationship Target="../notesSlides/notesSlide83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4.xml.rels><?xml version="1.0" encoding="UTF-8" standalone="yes"?><Relationships xmlns="http://schemas.openxmlformats.org/package/2006/relationships"><Relationship Target="../notesSlides/notesSlide84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85.xml.rels><?xml version="1.0" encoding="UTF-8" standalone="yes"?><Relationships xmlns="http://schemas.openxmlformats.org/package/2006/relationships"><Relationship Target="../notesSlides/notesSlide8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87.png" Type="http://schemas.openxmlformats.org/officeDocument/2006/relationships/image" Id="rId4"/><Relationship Target="../media/image84.png" Type="http://schemas.openxmlformats.org/officeDocument/2006/relationships/image" Id="rId3"/><Relationship Target="../media/image89.png" Type="http://schemas.openxmlformats.org/officeDocument/2006/relationships/image" Id="rId6"/><Relationship Target="../media/image88.png" Type="http://schemas.openxmlformats.org/officeDocument/2006/relationships/image" Id="rId5"/></Relationships>
</file>

<file path=ppt/slides/_rels/slide86.xml.rels><?xml version="1.0" encoding="UTF-8" standalone="yes"?><Relationships xmlns="http://schemas.openxmlformats.org/package/2006/relationships"><Relationship Target="../notesSlides/notesSlide8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91.png" Type="http://schemas.openxmlformats.org/officeDocument/2006/relationships/image" Id="rId3"/></Relationships>
</file>

<file path=ppt/slides/_rels/slide87.xml.rels><?xml version="1.0" encoding="UTF-8" standalone="yes"?><Relationships xmlns="http://schemas.openxmlformats.org/package/2006/relationships"><Relationship Target="../notesSlides/notesSlide8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97.png" Type="http://schemas.openxmlformats.org/officeDocument/2006/relationships/image" Id="rId3"/></Relationships>
</file>

<file path=ppt/slides/_rels/slide88.xml.rels><?xml version="1.0" encoding="UTF-8" standalone="yes"?><Relationships xmlns="http://schemas.openxmlformats.org/package/2006/relationships"><Relationship Target="../notesSlides/notesSlide8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94.png" Type="http://schemas.openxmlformats.org/officeDocument/2006/relationships/image" Id="rId3"/></Relationships>
</file>

<file path=ppt/slides/_rels/slide89.xml.rels><?xml version="1.0" encoding="UTF-8" standalone="yes"?><Relationships xmlns="http://schemas.openxmlformats.org/package/2006/relationships"><Relationship Target="../notesSlides/notesSlide8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95.png" Type="http://schemas.openxmlformats.org/officeDocument/2006/relationships/image" Id="rId3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0.png" Type="http://schemas.openxmlformats.org/officeDocument/2006/relationships/image" Id="rId4"/><Relationship Target="../media/image08.jpg" Type="http://schemas.openxmlformats.org/officeDocument/2006/relationships/image" Id="rId3"/><Relationship Target="../media/image00.png" Type="http://schemas.openxmlformats.org/officeDocument/2006/relationships/image" Id="rId5"/></Relationships>
</file>

<file path=ppt/slides/_rels/slide90.xml.rels><?xml version="1.0" encoding="UTF-8" standalone="yes"?><Relationships xmlns="http://schemas.openxmlformats.org/package/2006/relationships"><Relationship Target="../notesSlides/notesSlide9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95.png" Type="http://schemas.openxmlformats.org/officeDocument/2006/relationships/image" Id="rId3"/></Relationships>
</file>

<file path=ppt/slides/_rels/slide91.xml.rels><?xml version="1.0" encoding="UTF-8" standalone="yes"?><Relationships xmlns="http://schemas.openxmlformats.org/package/2006/relationships"><Relationship Target="../notesSlides/notesSlide9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95.png" Type="http://schemas.openxmlformats.org/officeDocument/2006/relationships/image" Id="rId3"/></Relationships>
</file>

<file path=ppt/slides/_rels/slide92.xml.rels><?xml version="1.0" encoding="UTF-8" standalone="yes"?><Relationships xmlns="http://schemas.openxmlformats.org/package/2006/relationships"><Relationship Target="../notesSlides/notesSlide9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95.png" Type="http://schemas.openxmlformats.org/officeDocument/2006/relationships/image" Id="rId3"/></Relationships>
</file>

<file path=ppt/slides/_rels/slide93.xml.rels><?xml version="1.0" encoding="UTF-8" standalone="yes"?><Relationships xmlns="http://schemas.openxmlformats.org/package/2006/relationships"><Relationship Target="../notesSlides/notesSlide93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94.xml.rels><?xml version="1.0" encoding="UTF-8" standalone="yes"?><Relationships xmlns="http://schemas.openxmlformats.org/package/2006/relationships"><Relationship Target="../notesSlides/notesSlide94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95.xml.rels><?xml version="1.0" encoding="UTF-8" standalone="yes"?><Relationships xmlns="http://schemas.openxmlformats.org/package/2006/relationships"><Relationship Target="../notesSlides/notesSlide95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96.xml.rels><?xml version="1.0" encoding="UTF-8" standalone="yes"?><Relationships xmlns="http://schemas.openxmlformats.org/package/2006/relationships"><Relationship Target="../notesSlides/notesSlide96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01.png" Type="http://schemas.openxmlformats.org/officeDocument/2006/relationships/image" Id="rId3"/></Relationships>
</file>

<file path=ppt/slides/_rels/slide97.xml.rels><?xml version="1.0" encoding="UTF-8" standalone="yes"?><Relationships xmlns="http://schemas.openxmlformats.org/package/2006/relationships"><Relationship Target="../notesSlides/notesSlide97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98.xml.rels><?xml version="1.0" encoding="UTF-8" standalone="yes"?><Relationships xmlns="http://schemas.openxmlformats.org/package/2006/relationships"><Relationship Target="../notesSlides/notesSlide98.xml" Type="http://schemas.openxmlformats.org/officeDocument/2006/relationships/notesSlide" Id="rId2"/><Relationship Target="../slideLayouts/slideLayout1.xml" Type="http://schemas.openxmlformats.org/officeDocument/2006/relationships/slideLayout" Id="rId1"/></Relationships>
</file>

<file path=ppt/slides/_rels/slide99.xml.rels><?xml version="1.0" encoding="UTF-8" standalone="yes"?><Relationships xmlns="http://schemas.openxmlformats.org/package/2006/relationships"><Relationship Target="../notesSlides/notesSlide99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y="2427150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sz="7200" lang="en">
                <a:solidFill>
                  <a:srgbClr val="FF9900"/>
                </a:solidFill>
              </a:rPr>
              <a:t>SARS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9" name="Shape 79"/>
          <p:cNvSpPr/>
          <p:nvPr/>
        </p:nvSpPr>
        <p:spPr>
          <a:xfrm>
            <a:off y="0" x="-22257"/>
            <a:ext cy="3248025" cx="61912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80" name="Shape 80"/>
          <p:cNvSpPr/>
          <p:nvPr/>
        </p:nvSpPr>
        <p:spPr>
          <a:xfrm>
            <a:off y="-922575" x="6460492"/>
            <a:ext cy="3857625" cx="25717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81" name="Shape 81"/>
          <p:cNvSpPr/>
          <p:nvPr/>
        </p:nvSpPr>
        <p:spPr>
          <a:xfrm>
            <a:off y="2626650" x="-22257"/>
            <a:ext cy="1604700" cx="91721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82" name="Shape 82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Identifying Users</a:t>
            </a:r>
          </a:p>
        </p:txBody>
      </p:sp>
    </p:spTree>
  </p:cSld>
  <p:clrMapOvr>
    <a:masterClrMapping/>
  </p:clrMapOvr>
  <p:transition spd="slow">
    <p:cut/>
  </p:transition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7" name="Shape 70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8" name="Shape 708"/>
          <p:cNvSpPr/>
          <p:nvPr/>
        </p:nvSpPr>
        <p:spPr>
          <a:xfrm>
            <a:off y="985837" x="2905125"/>
            <a:ext cy="4886325" cx="33337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709" name="Shape 709"/>
          <p:cNvSpPr/>
          <p:nvPr/>
        </p:nvSpPr>
        <p:spPr>
          <a:xfrm>
            <a:off y="3896925" x="4458600"/>
            <a:ext cy="3552825" cx="52387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10" name="Shape 710"/>
          <p:cNvSpPr/>
          <p:nvPr/>
        </p:nvSpPr>
        <p:spPr>
          <a:xfrm>
            <a:off y="2626650" x="-7910"/>
            <a:ext cy="1604700" cx="9158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711" name="Shape 711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Roadmap</a:t>
            </a:r>
          </a:p>
        </p:txBody>
      </p:sp>
    </p:spTree>
  </p:cSld>
  <p:clrMapOvr>
    <a:masterClrMapping/>
  </p:clrMapOvr>
  <p:transition spd="slow">
    <p:cut/>
  </p:transition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5" name="Shape 7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16" name="Shape 716"/>
          <p:cNvSpPr txBox="1"/>
          <p:nvPr/>
        </p:nvSpPr>
        <p:spPr>
          <a:xfrm>
            <a:off y="3102300" x="378150"/>
            <a:ext cy="653400" cx="83877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algn="ctr" rtl="0" lvl="0">
              <a:lnSpc>
                <a:spcPct val="115000"/>
              </a:lnSpc>
              <a:buNone/>
            </a:pPr>
            <a:r>
              <a:rPr b="1" sz="3600" lang="en"/>
              <a:t>We decided to overhaul the system</a:t>
            </a:r>
          </a:p>
        </p:txBody>
      </p:sp>
    </p:spTree>
  </p:cSld>
  <p:clrMapOvr>
    <a:masterClrMapping/>
  </p:clrMapOvr>
  <p:transition spd="slow">
    <p:cut/>
  </p:transition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0" name="Shape 7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1" name="Shape 721"/>
          <p:cNvSpPr txBox="1"/>
          <p:nvPr/>
        </p:nvSpPr>
        <p:spPr>
          <a:xfrm>
            <a:off y="2519300" x="378150"/>
            <a:ext cy="653400" cx="83877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algn="ctr" rtl="0" lvl="0">
              <a:lnSpc>
                <a:spcPct val="115000"/>
              </a:lnSpc>
              <a:buNone/>
            </a:pPr>
            <a:r>
              <a:rPr sz="3600" lang="en"/>
              <a:t>We shouldn't be fixing the current systems, </a:t>
            </a:r>
            <a:r>
              <a:rPr b="1" sz="3600" lang="en"/>
              <a:t>we should be creating a new one that fixes the issues we found.</a:t>
            </a:r>
          </a:p>
        </p:txBody>
      </p:sp>
    </p:spTree>
  </p:cSld>
  <p:clrMapOvr>
    <a:masterClrMapping/>
  </p:clrMapOvr>
  <p:transition spd="slow">
    <p:cut/>
  </p:transition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25" name="Shape 72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6" name="Shape 726"/>
          <p:cNvSpPr txBox="1"/>
          <p:nvPr/>
        </p:nvSpPr>
        <p:spPr>
          <a:xfrm>
            <a:off y="992700" x="378150"/>
            <a:ext cy="4872599" cx="83877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algn="ctr" rtl="0" lvl="0">
              <a:lnSpc>
                <a:spcPct val="115000"/>
              </a:lnSpc>
              <a:buNone/>
            </a:pPr>
            <a:r>
              <a:rPr sz="3600" lang="en"/>
              <a:t>By Spring 2014, we should release a beta of the single new registration system that replaces the current system(s) and fixes the issues found.</a:t>
            </a:r>
          </a:p>
          <a:p>
            <a:r>
              <a:t/>
            </a:r>
          </a:p>
          <a:p>
            <a:pPr algn="ctr" rtl="0" lvl="0">
              <a:lnSpc>
                <a:spcPct val="115000"/>
              </a:lnSpc>
              <a:buNone/>
            </a:pPr>
            <a:r>
              <a:rPr sz="3600" lang="en"/>
              <a:t>This new system should be able to handle heavier traffic, at which point registration timing should be changed. </a:t>
            </a:r>
          </a:p>
        </p:txBody>
      </p:sp>
    </p:spTree>
  </p:cSld>
  <p:clrMapOvr>
    <a:masterClrMapping/>
  </p:clrMapOvr>
  <p:transition spd="slow">
    <p:cut/>
  </p:transition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30" name="Shape 73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31" name="Shape 731"/>
          <p:cNvSpPr txBox="1"/>
          <p:nvPr>
            <p:ph idx="1" type="subTitle"/>
          </p:nvPr>
        </p:nvSpPr>
        <p:spPr>
          <a:xfrm>
            <a:off y="2929050" x="685800"/>
            <a:ext cy="999899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lnSpc>
                <a:spcPct val="115000"/>
              </a:lnSpc>
              <a:buNone/>
            </a:pPr>
            <a:r>
              <a:rPr b="1" sz="6000" lang="en">
                <a:solidFill>
                  <a:srgbClr val="FF9900"/>
                </a:solidFill>
              </a:rPr>
              <a:t>fin.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" name="Shape 87"/>
          <p:cNvSpPr/>
          <p:nvPr/>
        </p:nvSpPr>
        <p:spPr>
          <a:xfrm rot="-5400000">
            <a:off y="-621119" x="1337678"/>
            <a:ext cy="8075772" cx="640324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88" name="Shape 88"/>
          <p:cNvSpPr txBox="1"/>
          <p:nvPr/>
        </p:nvSpPr>
        <p:spPr>
          <a:xfrm>
            <a:off y="1592125" x="6833025"/>
            <a:ext cy="5007300" cx="21377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2" name="Shape 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" name="Shape 93"/>
          <p:cNvSpPr txBox="1"/>
          <p:nvPr/>
        </p:nvSpPr>
        <p:spPr>
          <a:xfrm>
            <a:off y="1739100" x="1233750"/>
            <a:ext cy="2617800" cx="68288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sz="3600" lang="en">
                <a:solidFill>
                  <a:srgbClr val="999999"/>
                </a:solidFill>
              </a:rPr>
              <a:t>Ranked by importance:</a:t>
            </a:r>
          </a:p>
          <a:p>
            <a:r>
              <a:t/>
            </a:r>
          </a:p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Students with little knowledge.</a:t>
            </a:r>
          </a:p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Underdogs / disenfranchised</a:t>
            </a:r>
          </a:p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Non-standard students</a:t>
            </a:r>
          </a:p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Misc information seekers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8" name="Shape 98"/>
          <p:cNvSpPr/>
          <p:nvPr/>
        </p:nvSpPr>
        <p:spPr>
          <a:xfrm>
            <a:off y="2626650" x="-7905"/>
            <a:ext cy="1604700" cx="91577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99" name="Shape 99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Continuums</a:t>
            </a:r>
          </a:p>
        </p:txBody>
      </p:sp>
      <p:sp>
        <p:nvSpPr>
          <p:cNvPr id="100" name="Shape 100"/>
          <p:cNvSpPr/>
          <p:nvPr/>
        </p:nvSpPr>
        <p:spPr>
          <a:xfrm>
            <a:off y="748700" x="3632782"/>
            <a:ext cy="1000125" cx="18764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01" name="Shape 101"/>
          <p:cNvSpPr/>
          <p:nvPr/>
        </p:nvSpPr>
        <p:spPr>
          <a:xfrm>
            <a:off y="471525" x="3018350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02" name="Shape 102"/>
          <p:cNvSpPr/>
          <p:nvPr/>
        </p:nvSpPr>
        <p:spPr>
          <a:xfrm>
            <a:off y="1407400" x="2188825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03" name="Shape 103"/>
          <p:cNvSpPr/>
          <p:nvPr/>
        </p:nvSpPr>
        <p:spPr>
          <a:xfrm>
            <a:off y="1407400" x="4489175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04" name="Shape 104"/>
          <p:cNvSpPr/>
          <p:nvPr/>
        </p:nvSpPr>
        <p:spPr>
          <a:xfrm>
            <a:off y="279075" x="5117175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05" name="Shape 105"/>
          <p:cNvSpPr/>
          <p:nvPr/>
        </p:nvSpPr>
        <p:spPr>
          <a:xfrm>
            <a:off y="748700" x="3632782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06" name="Shape 106"/>
          <p:cNvSpPr/>
          <p:nvPr/>
        </p:nvSpPr>
        <p:spPr>
          <a:xfrm>
            <a:off y="1098700" x="6735700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07" name="Shape 107"/>
          <p:cNvSpPr/>
          <p:nvPr/>
        </p:nvSpPr>
        <p:spPr>
          <a:xfrm>
            <a:off y="1385925" x="3932750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08" name="Shape 108"/>
          <p:cNvSpPr/>
          <p:nvPr/>
        </p:nvSpPr>
        <p:spPr>
          <a:xfrm>
            <a:off y="279075" x="648475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09" name="Shape 109"/>
          <p:cNvSpPr/>
          <p:nvPr/>
        </p:nvSpPr>
        <p:spPr>
          <a:xfrm>
            <a:off y="4651800" x="3148250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10" name="Shape 110"/>
          <p:cNvSpPr/>
          <p:nvPr/>
        </p:nvSpPr>
        <p:spPr>
          <a:xfrm>
            <a:off y="5463925" x="4328575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11" name="Shape 111"/>
          <p:cNvSpPr/>
          <p:nvPr/>
        </p:nvSpPr>
        <p:spPr>
          <a:xfrm>
            <a:off y="5757275" x="6365600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12" name="Shape 112"/>
          <p:cNvSpPr/>
          <p:nvPr/>
        </p:nvSpPr>
        <p:spPr>
          <a:xfrm>
            <a:off y="5757275" x="3148250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13" name="Shape 113"/>
          <p:cNvSpPr/>
          <p:nvPr/>
        </p:nvSpPr>
        <p:spPr>
          <a:xfrm>
            <a:off y="4651800" x="505275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14" name="Shape 114"/>
          <p:cNvSpPr/>
          <p:nvPr/>
        </p:nvSpPr>
        <p:spPr>
          <a:xfrm>
            <a:off y="5229675" x="2056325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15" name="Shape 115"/>
          <p:cNvSpPr/>
          <p:nvPr/>
        </p:nvSpPr>
        <p:spPr>
          <a:xfrm>
            <a:off y="4906250" x="7064750"/>
            <a:ext cy="1000125" cx="18764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9" name="Shape 1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0" name="Shape 120"/>
          <p:cNvSpPr/>
          <p:nvPr/>
        </p:nvSpPr>
        <p:spPr>
          <a:xfrm rot="-5400000">
            <a:off y="6875" x="-128587"/>
            <a:ext cy="6362700" cx="66198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21" name="Shape 121"/>
          <p:cNvSpPr/>
          <p:nvPr/>
        </p:nvSpPr>
        <p:spPr>
          <a:xfrm rot="-5400000">
            <a:off y="416980" x="2159912"/>
            <a:ext cy="3159994" cx="399395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22" name="Shape 122"/>
          <p:cNvSpPr/>
          <p:nvPr/>
        </p:nvSpPr>
        <p:spPr>
          <a:xfrm rot="5400000">
            <a:off y="534533" x="4772531"/>
            <a:ext cy="3953694" cx="5022761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23" name="Shape 123"/>
          <p:cNvSpPr/>
          <p:nvPr/>
        </p:nvSpPr>
        <p:spPr>
          <a:xfrm>
            <a:off y="4843550" x="-413125"/>
            <a:ext cy="2152650" cx="982980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124" name="Shape 124"/>
          <p:cNvSpPr/>
          <p:nvPr/>
        </p:nvSpPr>
        <p:spPr>
          <a:xfrm rot="-5400000">
            <a:off y="470117" x="-470117"/>
            <a:ext cy="2795305" cx="3735541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8" name="Shape 1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9" name="Shape 129"/>
          <p:cNvSpPr/>
          <p:nvPr/>
        </p:nvSpPr>
        <p:spPr>
          <a:xfrm>
            <a:off y="3414305" x="940871"/>
            <a:ext cy="2284582" cx="726225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30" name="Shape 130"/>
          <p:cNvSpPr/>
          <p:nvPr/>
        </p:nvSpPr>
        <p:spPr>
          <a:xfrm>
            <a:off y="1372267" x="1119920"/>
            <a:ext cy="2099231" cx="6761284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131" name="Shape 131"/>
          <p:cNvSpPr txBox="1"/>
          <p:nvPr>
            <p:ph type="ctrTitle"/>
          </p:nvPr>
        </p:nvSpPr>
        <p:spPr>
          <a:xfrm>
            <a:off y="157339" x="1147766"/>
            <a:ext cy="16479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algn="l" rtl="0" lvl="0">
              <a:buNone/>
            </a:pPr>
            <a:r>
              <a:rPr sz="3600" lang="en">
                <a:solidFill>
                  <a:srgbClr val="000000"/>
                </a:solidFill>
              </a:rPr>
              <a:t>Continuums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5" name="Shape 1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6" name="Shape 136"/>
          <p:cNvSpPr/>
          <p:nvPr/>
        </p:nvSpPr>
        <p:spPr>
          <a:xfrm>
            <a:off y="804862" x="742950"/>
            <a:ext cy="2505075" cx="76581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137" name="Shape 137"/>
          <p:cNvSpPr/>
          <p:nvPr/>
        </p:nvSpPr>
        <p:spPr>
          <a:xfrm>
            <a:off y="3281362" x="614362"/>
            <a:ext cy="2428875" cx="791527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2" name="Shape 142"/>
          <p:cNvSpPr/>
          <p:nvPr/>
        </p:nvSpPr>
        <p:spPr>
          <a:xfrm>
            <a:off y="2257425" x="666750"/>
            <a:ext cy="2343150" cx="78105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7" name="Shape 147"/>
          <p:cNvSpPr/>
          <p:nvPr/>
        </p:nvSpPr>
        <p:spPr>
          <a:xfrm>
            <a:off y="0" x="3464833"/>
            <a:ext cy="2576495" cx="2044232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48" name="Shape 148"/>
          <p:cNvSpPr/>
          <p:nvPr/>
        </p:nvSpPr>
        <p:spPr>
          <a:xfrm>
            <a:off y="-171850" x="5182625"/>
            <a:ext cy="4762500" cx="4762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49" name="Shape 149"/>
          <p:cNvSpPr/>
          <p:nvPr/>
        </p:nvSpPr>
        <p:spPr>
          <a:xfrm>
            <a:off y="2626650" x="-22260"/>
            <a:ext cy="1604700" cx="91724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150" name="Shape 150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Measurable Goals</a:t>
            </a:r>
          </a:p>
        </p:txBody>
      </p:sp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4" name="Shape 15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5" name="Shape 155"/>
          <p:cNvSpPr/>
          <p:nvPr/>
        </p:nvSpPr>
        <p:spPr>
          <a:xfrm>
            <a:off y="317975" x="1066800"/>
            <a:ext cy="6105525" cx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" name="Shape 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" name="Shape 28"/>
          <p:cNvSpPr txBox="1"/>
          <p:nvPr/>
        </p:nvSpPr>
        <p:spPr>
          <a:xfrm>
            <a:off y="5203900" x="251425"/>
            <a:ext cy="457200" cx="2586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/>
        </p:txBody>
      </p:sp>
      <p:sp>
        <p:nvSpPr>
          <p:cNvPr id="29" name="Shape 29"/>
          <p:cNvSpPr txBox="1"/>
          <p:nvPr/>
        </p:nvSpPr>
        <p:spPr>
          <a:xfrm rot="-5400000">
            <a:off y="2350849" x="-1259325"/>
            <a:ext cy="457200" cx="3657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/>
        </p:txBody>
      </p:sp>
      <p:sp>
        <p:nvSpPr>
          <p:cNvPr id="30" name="Shape 30"/>
          <p:cNvSpPr txBox="1"/>
          <p:nvPr/>
        </p:nvSpPr>
        <p:spPr>
          <a:xfrm>
            <a:off y="1547100" x="261600"/>
            <a:ext cy="3763800" cx="86208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algn="ctr" rtl="0" lvl="0">
              <a:buNone/>
            </a:pPr>
            <a:r>
              <a:rPr sz="3600" lang="en"/>
              <a:t>For New School students, </a:t>
            </a:r>
            <a:r>
              <a:rPr b="1" sz="3600" lang="en"/>
              <a:t>SARS</a:t>
            </a:r>
            <a:r>
              <a:rPr sz="3600" lang="en"/>
              <a:t> simplifies the registration process so that students will be able to register without the use of advisors, because we believe that a fully independent experience will result in more efficient and effective registration.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0" name="Shape 160"/>
          <p:cNvSpPr/>
          <p:nvPr/>
        </p:nvSpPr>
        <p:spPr>
          <a:xfrm>
            <a:off y="763275" x="865566"/>
            <a:ext cy="2190750" cx="6477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61" name="Shape 161"/>
          <p:cNvSpPr/>
          <p:nvPr/>
        </p:nvSpPr>
        <p:spPr>
          <a:xfrm>
            <a:off y="4634425" x="840291"/>
            <a:ext cy="390525" cx="6858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62" name="Shape 162"/>
          <p:cNvSpPr/>
          <p:nvPr/>
        </p:nvSpPr>
        <p:spPr>
          <a:xfrm>
            <a:off y="2954025" x="1043026"/>
            <a:ext cy="1581150" cx="68675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63" name="Shape 163"/>
          <p:cNvSpPr/>
          <p:nvPr/>
        </p:nvSpPr>
        <p:spPr>
          <a:xfrm>
            <a:off y="5168000" x="851566"/>
            <a:ext cy="452601" cx="515384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  <p:sp>
        <p:nvSpPr>
          <p:cNvPr id="164" name="Shape 164"/>
          <p:cNvSpPr/>
          <p:nvPr/>
        </p:nvSpPr>
        <p:spPr>
          <a:xfrm>
            <a:off y="5752575" x="941345"/>
            <a:ext cy="447882" cx="4668107"/>
          </a:xfrm>
          <a:prstGeom prst="rect">
            <a:avLst/>
          </a:pr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8" name="Shape 16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69" name="Shape 169"/>
          <p:cNvSpPr/>
          <p:nvPr/>
        </p:nvSpPr>
        <p:spPr>
          <a:xfrm>
            <a:off y="827175" x="888824"/>
            <a:ext cy="2505075" cx="71818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70" name="Shape 170"/>
          <p:cNvSpPr/>
          <p:nvPr/>
        </p:nvSpPr>
        <p:spPr>
          <a:xfrm>
            <a:off y="3408450" x="1117424"/>
            <a:ext cy="952500" cx="66770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71" name="Shape 171"/>
          <p:cNvSpPr/>
          <p:nvPr/>
        </p:nvSpPr>
        <p:spPr>
          <a:xfrm>
            <a:off y="4608725" x="1015349"/>
            <a:ext cy="425628" cx="4972342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172" name="Shape 172"/>
          <p:cNvSpPr/>
          <p:nvPr/>
        </p:nvSpPr>
        <p:spPr>
          <a:xfrm>
            <a:off y="5117489" x="1041224"/>
            <a:ext cy="406585" cx="721395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7" name="Shape 177"/>
          <p:cNvSpPr/>
          <p:nvPr/>
        </p:nvSpPr>
        <p:spPr>
          <a:xfrm>
            <a:off y="903550" x="942000"/>
            <a:ext cy="2162175" cx="6629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78" name="Shape 178"/>
          <p:cNvSpPr/>
          <p:nvPr/>
        </p:nvSpPr>
        <p:spPr>
          <a:xfrm>
            <a:off y="4825831" x="1008675"/>
            <a:ext cy="638175" cx="64865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79" name="Shape 179"/>
          <p:cNvSpPr/>
          <p:nvPr/>
        </p:nvSpPr>
        <p:spPr>
          <a:xfrm>
            <a:off y="3065725" x="1132216"/>
            <a:ext cy="1657350" cx="66008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4" name="Shape 184"/>
          <p:cNvSpPr/>
          <p:nvPr/>
        </p:nvSpPr>
        <p:spPr>
          <a:xfrm>
            <a:off y="903800" x="929275"/>
            <a:ext cy="2419350" cx="68961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85" name="Shape 185"/>
          <p:cNvSpPr/>
          <p:nvPr/>
        </p:nvSpPr>
        <p:spPr>
          <a:xfrm>
            <a:off y="3387200" x="1030950"/>
            <a:ext cy="2438400" cx="70294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/>
          <p:nvPr/>
        </p:nvSpPr>
        <p:spPr>
          <a:xfrm>
            <a:off y="700025" x="947837"/>
            <a:ext cy="2705100" cx="68961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91" name="Shape 191"/>
          <p:cNvSpPr/>
          <p:nvPr/>
        </p:nvSpPr>
        <p:spPr>
          <a:xfrm>
            <a:off y="3463175" x="1023837"/>
            <a:ext cy="2105025" cx="71723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192" name="Shape 192"/>
          <p:cNvSpPr/>
          <p:nvPr/>
        </p:nvSpPr>
        <p:spPr>
          <a:xfrm>
            <a:off y="5729425" x="1085750"/>
            <a:ext cy="638175" cx="68961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6" name="Shape 19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7" name="Shape 197"/>
          <p:cNvSpPr/>
          <p:nvPr/>
        </p:nvSpPr>
        <p:spPr>
          <a:xfrm>
            <a:off y="0" x="1657335"/>
            <a:ext cy="4035921" cx="582760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198" name="Shape 198"/>
          <p:cNvSpPr/>
          <p:nvPr/>
        </p:nvSpPr>
        <p:spPr>
          <a:xfrm>
            <a:off y="2626650" x="-7910"/>
            <a:ext cy="1604700" cx="9158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199" name="Shape 199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Research Plan</a:t>
            </a:r>
          </a:p>
        </p:txBody>
      </p:sp>
      <p:sp>
        <p:nvSpPr>
          <p:cNvPr id="200" name="Shape 200"/>
          <p:cNvSpPr/>
          <p:nvPr/>
        </p:nvSpPr>
        <p:spPr>
          <a:xfrm>
            <a:off y="4231350" x="1658196"/>
            <a:ext cy="4035921" cx="582760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5" name="Shape 205"/>
          <p:cNvSpPr txBox="1"/>
          <p:nvPr/>
        </p:nvSpPr>
        <p:spPr>
          <a:xfrm>
            <a:off y="1775850" x="661050"/>
            <a:ext cy="3306300" cx="78219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 indent="-4191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Interview students and advisors about problems with registration and prioritization of features</a:t>
            </a:r>
          </a:p>
          <a:p>
            <a:r>
              <a:t/>
            </a:r>
          </a:p>
          <a:p>
            <a:pPr lvl="0" indent="-4191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000" lang="en"/>
              <a:t>User test the current system (registration day, November 9)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9" name="Shape 2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0" name="Shape 210"/>
          <p:cNvSpPr/>
          <p:nvPr/>
        </p:nvSpPr>
        <p:spPr>
          <a:xfrm>
            <a:off y="2257308" x="-7919"/>
            <a:ext cy="2407199" cx="9158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211" name="Shape 211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Heuristic Evaluations</a:t>
            </a:r>
          </a:p>
        </p:txBody>
      </p:sp>
      <p:sp>
        <p:nvSpPr>
          <p:cNvPr id="212" name="Shape 212"/>
          <p:cNvSpPr/>
          <p:nvPr/>
        </p:nvSpPr>
        <p:spPr>
          <a:xfrm>
            <a:off y="66558" x="2189881"/>
            <a:ext cy="2190750" cx="4762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13" name="Shape 213"/>
          <p:cNvSpPr/>
          <p:nvPr/>
        </p:nvSpPr>
        <p:spPr>
          <a:xfrm>
            <a:off y="4748582" x="3219641"/>
            <a:ext cy="3058800" cx="2704716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8" name="Shape 218"/>
          <p:cNvSpPr/>
          <p:nvPr/>
        </p:nvSpPr>
        <p:spPr>
          <a:xfrm>
            <a:off y="571525" x="12810"/>
            <a:ext cy="5461838" cx="911837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19" name="Shape 219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9900"/>
                </a:solidFill>
              </a:rPr>
              <a:t>DegreeWorks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3" name="Shape 2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4" name="Shape 224"/>
          <p:cNvSpPr txBox="1"/>
          <p:nvPr/>
        </p:nvSpPr>
        <p:spPr>
          <a:xfrm>
            <a:off y="2531475" x="2608200"/>
            <a:ext cy="2684999" cx="4602599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/>
        </p:txBody>
      </p:sp>
      <p:sp>
        <p:nvSpPr>
          <p:cNvPr id="225" name="Shape 225"/>
          <p:cNvSpPr/>
          <p:nvPr/>
        </p:nvSpPr>
        <p:spPr>
          <a:xfrm>
            <a:off y="11530" x="185532"/>
            <a:ext cy="6806702" cx="880946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" name="Shape 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" name="Shape 35"/>
          <p:cNvSpPr/>
          <p:nvPr/>
        </p:nvSpPr>
        <p:spPr>
          <a:xfrm>
            <a:off y="0" x="-319237"/>
            <a:ext cy="3648075" cx="5715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6" name="Shape 36"/>
          <p:cNvSpPr/>
          <p:nvPr/>
        </p:nvSpPr>
        <p:spPr>
          <a:xfrm>
            <a:off y="0" x="5478087"/>
            <a:ext cy="2990850" cx="4000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37" name="Shape 37"/>
          <p:cNvSpPr/>
          <p:nvPr/>
        </p:nvSpPr>
        <p:spPr>
          <a:xfrm>
            <a:off y="2626650" x="-7910"/>
            <a:ext cy="1604700" cx="91724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38" name="Shape 38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Why Registration?</a:t>
            </a:r>
          </a:p>
        </p:txBody>
      </p:sp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Shape 230"/>
          <p:cNvSpPr/>
          <p:nvPr/>
        </p:nvSpPr>
        <p:spPr>
          <a:xfrm>
            <a:off y="571525" x="12810"/>
            <a:ext cy="5461838" cx="9118378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cxnSp>
        <p:nvCxnSpPr>
          <p:cNvPr id="231" name="Shape 231"/>
          <p:cNvCxnSpPr/>
          <p:nvPr/>
        </p:nvCxnSpPr>
        <p:spPr>
          <a:xfrm rot="10800000">
            <a:off y="1128375" x="1714474"/>
            <a:ext cy="2373899" cx="27696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32" name="Shape 232"/>
          <p:cNvCxnSpPr/>
          <p:nvPr/>
        </p:nvCxnSpPr>
        <p:spPr>
          <a:xfrm rot="10800000">
            <a:off y="1142999" x="3194725"/>
            <a:ext cy="2476500" cx="12746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33" name="Shape 233"/>
          <p:cNvCxnSpPr/>
          <p:nvPr/>
        </p:nvCxnSpPr>
        <p:spPr>
          <a:xfrm rot="10800000">
            <a:off y="1172350" x="4381624"/>
            <a:ext cy="2461799" cx="585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34" name="Shape 234"/>
          <p:cNvCxnSpPr/>
          <p:nvPr/>
        </p:nvCxnSpPr>
        <p:spPr>
          <a:xfrm rot="10800000" flipH="1">
            <a:off y="1187099" x="4381625"/>
            <a:ext cy="2432400" cx="10256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35" name="Shape 235"/>
          <p:cNvCxnSpPr/>
          <p:nvPr/>
        </p:nvCxnSpPr>
        <p:spPr>
          <a:xfrm rot="10800000" flipH="1">
            <a:off y="1143149" x="4425450"/>
            <a:ext cy="2432400" cx="22860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36" name="Shape 236"/>
          <p:cNvCxnSpPr/>
          <p:nvPr/>
        </p:nvCxnSpPr>
        <p:spPr>
          <a:xfrm rot="10800000" flipH="1">
            <a:off y="1157574" x="4454775"/>
            <a:ext cy="2403300" cx="34875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37" name="Shape 237"/>
          <p:cNvCxnSpPr/>
          <p:nvPr/>
        </p:nvCxnSpPr>
        <p:spPr>
          <a:xfrm rot="10800000">
            <a:off y="1831574" x="1714325"/>
            <a:ext cy="1670700" cx="2725799"/>
          </a:xfrm>
          <a:prstGeom prst="straightConnector1">
            <a:avLst/>
          </a:prstGeom>
          <a:noFill/>
          <a:ln w="38100" cap="flat">
            <a:solidFill>
              <a:srgbClr val="00FF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38" name="Shape 238"/>
          <p:cNvCxnSpPr/>
          <p:nvPr/>
        </p:nvCxnSpPr>
        <p:spPr>
          <a:xfrm rot="10800000">
            <a:off y="1831475" x="1225050"/>
            <a:ext cy="1700099" cx="3200399"/>
          </a:xfrm>
          <a:prstGeom prst="straightConnector1">
            <a:avLst/>
          </a:prstGeom>
          <a:noFill/>
          <a:ln w="38100" cap="flat">
            <a:solidFill>
              <a:srgbClr val="00FF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39" name="Shape 239"/>
          <p:cNvCxnSpPr/>
          <p:nvPr/>
        </p:nvCxnSpPr>
        <p:spPr>
          <a:xfrm rot="10800000">
            <a:off y="1831649" x="539350"/>
            <a:ext cy="1743900" cx="3856799"/>
          </a:xfrm>
          <a:prstGeom prst="straightConnector1">
            <a:avLst/>
          </a:prstGeom>
          <a:noFill/>
          <a:ln w="38100" cap="flat">
            <a:solidFill>
              <a:srgbClr val="00FF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40" name="Shape 240"/>
          <p:cNvCxnSpPr/>
          <p:nvPr/>
        </p:nvCxnSpPr>
        <p:spPr>
          <a:xfrm rot="10800000">
            <a:off y="1787774" x="2417824"/>
            <a:ext cy="1866900" cx="2174700"/>
          </a:xfrm>
          <a:prstGeom prst="straightConnector1">
            <a:avLst/>
          </a:prstGeom>
          <a:noFill/>
          <a:ln w="38100" cap="flat">
            <a:solidFill>
              <a:srgbClr val="00FF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41" name="Shape 241"/>
          <p:cNvCxnSpPr/>
          <p:nvPr/>
        </p:nvCxnSpPr>
        <p:spPr>
          <a:xfrm rot="10800000">
            <a:off y="2784224" x="805924"/>
            <a:ext cy="762000" cx="3634200"/>
          </a:xfrm>
          <a:prstGeom prst="straightConnector1">
            <a:avLst/>
          </a:prstGeom>
          <a:noFill/>
          <a:ln w="38100" cap="flat">
            <a:solidFill>
              <a:srgbClr val="0000FF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42" name="Shape 242"/>
          <p:cNvCxnSpPr/>
          <p:nvPr/>
        </p:nvCxnSpPr>
        <p:spPr>
          <a:xfrm rot="10800000">
            <a:off y="2388475" x="644824"/>
            <a:ext cy="1172399" cx="3795300"/>
          </a:xfrm>
          <a:prstGeom prst="straightConnector1">
            <a:avLst/>
          </a:prstGeom>
          <a:noFill/>
          <a:ln w="38100" cap="flat">
            <a:solidFill>
              <a:srgbClr val="0000FF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43" name="Shape 243"/>
          <p:cNvCxnSpPr/>
          <p:nvPr/>
        </p:nvCxnSpPr>
        <p:spPr>
          <a:xfrm rot="10800000">
            <a:off y="2110075" x="805925"/>
            <a:ext cy="1603199" cx="3786599"/>
          </a:xfrm>
          <a:prstGeom prst="straightConnector1">
            <a:avLst/>
          </a:prstGeom>
          <a:noFill/>
          <a:ln w="38100" cap="flat">
            <a:solidFill>
              <a:srgbClr val="0000FF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44" name="Shape 244"/>
          <p:cNvCxnSpPr/>
          <p:nvPr/>
        </p:nvCxnSpPr>
        <p:spPr>
          <a:xfrm rot="10800000">
            <a:off y="2139525" x="3048124"/>
            <a:ext cy="1559099" cx="15444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45" name="Shape 245"/>
          <p:cNvCxnSpPr/>
          <p:nvPr/>
        </p:nvCxnSpPr>
        <p:spPr>
          <a:xfrm rot="10800000">
            <a:off y="1913924" x="3563775"/>
            <a:ext cy="1784700" cx="890999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46" name="Shape 246"/>
          <p:cNvCxnSpPr/>
          <p:nvPr/>
        </p:nvCxnSpPr>
        <p:spPr>
          <a:xfrm rot="10800000" flipH="1">
            <a:off y="2066250" x="4396150"/>
            <a:ext cy="1509299" cx="4395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47" name="Shape 247"/>
          <p:cNvCxnSpPr/>
          <p:nvPr/>
        </p:nvCxnSpPr>
        <p:spPr>
          <a:xfrm rot="10800000" flipH="1">
            <a:off y="2095349" x="4548550"/>
            <a:ext cy="1632600" cx="1020000"/>
          </a:xfrm>
          <a:prstGeom prst="straightConnector1">
            <a:avLst/>
          </a:prstGeom>
          <a:noFill/>
          <a:ln w="38100" cap="flat">
            <a:solidFill>
              <a:srgbClr val="FFFF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248" name="Shape 248"/>
          <p:cNvSpPr/>
          <p:nvPr/>
        </p:nvSpPr>
        <p:spPr>
          <a:xfrm>
            <a:off y="5192600" x="2137275"/>
            <a:ext cy="1533525" cx="51625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249" name="Shape 249"/>
          <p:cNvSpPr/>
          <p:nvPr/>
        </p:nvSpPr>
        <p:spPr>
          <a:xfrm>
            <a:off y="2903650" x="2161087"/>
            <a:ext cy="1990725" cx="511492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3" name="Shape 2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4" name="Shape 254"/>
          <p:cNvSpPr/>
          <p:nvPr/>
        </p:nvSpPr>
        <p:spPr>
          <a:xfrm>
            <a:off y="887670" x="93414"/>
            <a:ext cy="4925121" cx="895717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55" name="Shape 255"/>
          <p:cNvSpPr/>
          <p:nvPr/>
        </p:nvSpPr>
        <p:spPr>
          <a:xfrm>
            <a:off y="3836375" x="275475"/>
            <a:ext cy="2809875" cx="51054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9" name="Shape 2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0" name="Shape 260"/>
          <p:cNvSpPr txBox="1"/>
          <p:nvPr>
            <p:ph type="ctrTitle"/>
          </p:nvPr>
        </p:nvSpPr>
        <p:spPr>
          <a:xfrm>
            <a:off y="2111123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/>
        </p:txBody>
      </p:sp>
      <p:sp>
        <p:nvSpPr>
          <p:cNvPr id="261" name="Shape 261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  <p:sp>
        <p:nvSpPr>
          <p:cNvPr id="262" name="Shape 262"/>
          <p:cNvSpPr/>
          <p:nvPr/>
        </p:nvSpPr>
        <p:spPr>
          <a:xfrm>
            <a:off y="649905" x="4730"/>
            <a:ext cy="5558188" cx="913453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63" name="Shape 263"/>
          <p:cNvSpPr/>
          <p:nvPr/>
        </p:nvSpPr>
        <p:spPr>
          <a:xfrm>
            <a:off y="4833137" x="334100"/>
            <a:ext cy="1495425" cx="50101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7" name="Shape 2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Shape 268"/>
          <p:cNvSpPr/>
          <p:nvPr/>
        </p:nvSpPr>
        <p:spPr>
          <a:xfrm>
            <a:off y="181700" x="14143"/>
            <a:ext cy="6303356" cx="9115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69" name="Shape 269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9900"/>
                </a:solidFill>
              </a:rPr>
              <a:t>Class Finder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4" name="Shape 274"/>
          <p:cNvSpPr/>
          <p:nvPr/>
        </p:nvSpPr>
        <p:spPr>
          <a:xfrm>
            <a:off y="39455" x="167063"/>
            <a:ext cy="6793062" cx="8791807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8" name="Shape 2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9" name="Shape 279"/>
          <p:cNvSpPr txBox="1"/>
          <p:nvPr>
            <p:ph type="ctrTitle"/>
          </p:nvPr>
        </p:nvSpPr>
        <p:spPr>
          <a:xfrm>
            <a:off y="2111123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/>
        </p:txBody>
      </p:sp>
      <p:sp>
        <p:nvSpPr>
          <p:cNvPr id="280" name="Shape 280"/>
          <p:cNvSpPr txBox="1"/>
          <p:nvPr>
            <p:ph idx="1" type="subTitle"/>
          </p:nvPr>
        </p:nvSpPr>
        <p:spPr>
          <a:xfrm>
            <a:off y="3786737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/>
        </p:txBody>
      </p:sp>
      <p:sp>
        <p:nvSpPr>
          <p:cNvPr id="281" name="Shape 281"/>
          <p:cNvSpPr/>
          <p:nvPr/>
        </p:nvSpPr>
        <p:spPr>
          <a:xfrm>
            <a:off y="181700" x="14143"/>
            <a:ext cy="6303356" cx="9115713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82" name="Shape 282"/>
          <p:cNvSpPr/>
          <p:nvPr/>
        </p:nvSpPr>
        <p:spPr>
          <a:xfrm>
            <a:off y="2426197" x="4818161"/>
            <a:ext cy="1231425" cx="414263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cxnSp>
        <p:nvCxnSpPr>
          <p:cNvPr id="283" name="Shape 283"/>
          <p:cNvCxnSpPr/>
          <p:nvPr/>
        </p:nvCxnSpPr>
        <p:spPr>
          <a:xfrm rot="10800000">
            <a:off y="3047850" x="2271300"/>
            <a:ext cy="1377599" cx="47771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84" name="Shape 284"/>
          <p:cNvCxnSpPr/>
          <p:nvPr/>
        </p:nvCxnSpPr>
        <p:spPr>
          <a:xfrm rot="10800000">
            <a:off y="3809999" x="1934325"/>
            <a:ext cy="571500" cx="50408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85" name="Shape 285"/>
          <p:cNvCxnSpPr/>
          <p:nvPr/>
        </p:nvCxnSpPr>
        <p:spPr>
          <a:xfrm rot="10800000">
            <a:off y="4088349" x="2110275"/>
            <a:ext cy="307800" cx="48209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86" name="Shape 286"/>
          <p:cNvCxnSpPr/>
          <p:nvPr/>
        </p:nvCxnSpPr>
        <p:spPr>
          <a:xfrm flipH="1">
            <a:off y="4396150" x="2329874"/>
            <a:ext cy="117299" cx="46014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287" name="Shape 287"/>
          <p:cNvCxnSpPr/>
          <p:nvPr/>
        </p:nvCxnSpPr>
        <p:spPr>
          <a:xfrm flipH="1">
            <a:off y="4352200" x="2667125"/>
            <a:ext cy="952499" cx="42494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sp>
        <p:nvSpPr>
          <p:cNvPr id="288" name="Shape 288"/>
          <p:cNvSpPr/>
          <p:nvPr/>
        </p:nvSpPr>
        <p:spPr>
          <a:xfrm>
            <a:off y="3962388" x="4869088"/>
            <a:ext cy="957930" cx="4040785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2" name="Shape 2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3" name="Shape 293"/>
          <p:cNvSpPr/>
          <p:nvPr/>
        </p:nvSpPr>
        <p:spPr>
          <a:xfrm>
            <a:off y="1052125" x="5448313"/>
            <a:ext cy="830140" cx="330151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294" name="Shape 294"/>
          <p:cNvSpPr/>
          <p:nvPr/>
        </p:nvSpPr>
        <p:spPr>
          <a:xfrm>
            <a:off y="76200" x="574400"/>
            <a:ext cy="6680677" cx="4802788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9" name="Shape 299"/>
          <p:cNvSpPr/>
          <p:nvPr/>
        </p:nvSpPr>
        <p:spPr>
          <a:xfrm>
            <a:off y="-33955" x="1736121"/>
            <a:ext cy="6925911" cx="567175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00" name="Shape 300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9900"/>
                </a:solidFill>
              </a:rPr>
              <a:t>Course Catalog</a:t>
            </a:r>
          </a:p>
        </p:txBody>
      </p:sp>
    </p:spTree>
  </p:cSld>
  <p:clrMapOvr>
    <a:masterClrMapping/>
  </p:clrMapOvr>
  <p:transition spd="slow">
    <p:cut/>
  </p:transition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4" name="Shape 30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5" name="Shape 305"/>
          <p:cNvSpPr/>
          <p:nvPr/>
        </p:nvSpPr>
        <p:spPr>
          <a:xfrm>
            <a:off y="53430" x="166742"/>
            <a:ext cy="6779087" cx="8774029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9" name="Shape 3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0" name="Shape 310"/>
          <p:cNvSpPr/>
          <p:nvPr/>
        </p:nvSpPr>
        <p:spPr>
          <a:xfrm>
            <a:off y="708138" x="213214"/>
            <a:ext cy="5441723" cx="871757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11" name="Shape 311"/>
          <p:cNvSpPr/>
          <p:nvPr/>
        </p:nvSpPr>
        <p:spPr>
          <a:xfrm>
            <a:off y="334100" x="4506045"/>
            <a:ext cy="1768414" cx="4424739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" name="Shape 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" name="Shape 43"/>
          <p:cNvSpPr txBox="1"/>
          <p:nvPr/>
        </p:nvSpPr>
        <p:spPr>
          <a:xfrm>
            <a:off y="946925" x="239125"/>
            <a:ext cy="5164800" cx="87135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Complaining about poor registration process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5" name="Shape 3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16" name="Shape 316"/>
          <p:cNvSpPr/>
          <p:nvPr/>
        </p:nvSpPr>
        <p:spPr>
          <a:xfrm>
            <a:off y="-167600" x="2189889"/>
            <a:ext cy="3171825" cx="4762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17" name="Shape 317"/>
          <p:cNvSpPr/>
          <p:nvPr/>
        </p:nvSpPr>
        <p:spPr>
          <a:xfrm>
            <a:off y="2626650" x="-7910"/>
            <a:ext cy="1604700" cx="9158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318" name="Shape 318"/>
          <p:cNvSpPr txBox="1"/>
          <p:nvPr/>
        </p:nvSpPr>
        <p:spPr>
          <a:xfrm>
            <a:off y="1279200" x="276599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First Survey</a:t>
            </a:r>
          </a:p>
        </p:txBody>
      </p:sp>
      <p:sp>
        <p:nvSpPr>
          <p:cNvPr id="319" name="Shape 319"/>
          <p:cNvSpPr/>
          <p:nvPr/>
        </p:nvSpPr>
        <p:spPr>
          <a:xfrm>
            <a:off y="4324350" x="3143250"/>
            <a:ext cy="2381250" cx="28575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4" name="Shape 324"/>
          <p:cNvSpPr txBox="1"/>
          <p:nvPr>
            <p:ph type="ctrTitle"/>
          </p:nvPr>
        </p:nvSpPr>
        <p:spPr>
          <a:xfrm>
            <a:off y="1487300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>
              <a:buNone/>
            </a:pPr>
            <a:r>
              <a:rPr lang="en"/>
              <a:t>90 people answered</a:t>
            </a:r>
          </a:p>
        </p:txBody>
      </p:sp>
      <p:sp>
        <p:nvSpPr>
          <p:cNvPr id="325" name="Shape 325"/>
          <p:cNvSpPr txBox="1"/>
          <p:nvPr>
            <p:ph idx="1" type="subTitle"/>
          </p:nvPr>
        </p:nvSpPr>
        <p:spPr>
          <a:xfrm>
            <a:off y="3239115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Mostly multiple choice questions</a:t>
            </a:r>
          </a:p>
          <a:p>
            <a:r>
              <a:t/>
            </a:r>
          </a:p>
          <a:p>
            <a:pPr>
              <a:buNone/>
            </a:pPr>
            <a:r>
              <a:rPr lang="en"/>
              <a:t>Quantitative results</a:t>
            </a:r>
          </a:p>
        </p:txBody>
      </p:sp>
    </p:spTree>
  </p:cSld>
  <p:clrMapOvr>
    <a:masterClrMapping/>
  </p:clrMapOvr>
  <p:transition spd="slow">
    <p:cut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0" name="Shape 330"/>
          <p:cNvSpPr/>
          <p:nvPr/>
        </p:nvSpPr>
        <p:spPr>
          <a:xfrm>
            <a:off y="-34800" x="-23200"/>
            <a:ext cy="6985500" cx="9271500"/>
          </a:xfrm>
          <a:prstGeom prst="rect">
            <a:avLst/>
          </a:prstGeom>
          <a:solidFill>
            <a:srgbClr val="E6ECF1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331" name="Shape 331"/>
          <p:cNvSpPr/>
          <p:nvPr/>
        </p:nvSpPr>
        <p:spPr>
          <a:xfrm>
            <a:off y="152400" x="4582058"/>
            <a:ext cy="3181350" cx="40671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332" name="Shape 332"/>
          <p:cNvSpPr/>
          <p:nvPr/>
        </p:nvSpPr>
        <p:spPr>
          <a:xfrm>
            <a:off y="200025" x="470758"/>
            <a:ext cy="3086100" cx="406717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333" name="Shape 333"/>
          <p:cNvSpPr/>
          <p:nvPr/>
        </p:nvSpPr>
        <p:spPr>
          <a:xfrm>
            <a:off y="3371850" x="2524125"/>
            <a:ext cy="3409950" cx="409575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7" name="Shape 33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8" name="Shape 338"/>
          <p:cNvSpPr/>
          <p:nvPr/>
        </p:nvSpPr>
        <p:spPr>
          <a:xfrm>
            <a:off y="242887" x="2038350"/>
            <a:ext cy="6372225" cx="5067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2" name="Shape 3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3" name="Shape 343"/>
          <p:cNvSpPr/>
          <p:nvPr/>
        </p:nvSpPr>
        <p:spPr>
          <a:xfrm>
            <a:off y="242887" x="2038350"/>
            <a:ext cy="6372225" cx="5067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cxnSp>
        <p:nvCxnSpPr>
          <p:cNvPr id="344" name="Shape 344"/>
          <p:cNvCxnSpPr/>
          <p:nvPr/>
        </p:nvCxnSpPr>
        <p:spPr>
          <a:xfrm flipH="1">
            <a:off y="0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8" name="Shape 3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9" name="Shape 349"/>
          <p:cNvSpPr/>
          <p:nvPr/>
        </p:nvSpPr>
        <p:spPr>
          <a:xfrm>
            <a:off y="242887" x="2038350"/>
            <a:ext cy="6372225" cx="5067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cxnSp>
        <p:nvCxnSpPr>
          <p:cNvPr id="350" name="Shape 350"/>
          <p:cNvCxnSpPr/>
          <p:nvPr/>
        </p:nvCxnSpPr>
        <p:spPr>
          <a:xfrm flipH="1">
            <a:off y="0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51" name="Shape 351"/>
          <p:cNvCxnSpPr/>
          <p:nvPr/>
        </p:nvCxnSpPr>
        <p:spPr>
          <a:xfrm flipH="1">
            <a:off y="734982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6" name="Shape 356"/>
          <p:cNvSpPr/>
          <p:nvPr/>
        </p:nvSpPr>
        <p:spPr>
          <a:xfrm>
            <a:off y="242887" x="2038350"/>
            <a:ext cy="6372225" cx="5067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cxnSp>
        <p:nvCxnSpPr>
          <p:cNvPr id="357" name="Shape 357"/>
          <p:cNvCxnSpPr/>
          <p:nvPr/>
        </p:nvCxnSpPr>
        <p:spPr>
          <a:xfrm flipH="1">
            <a:off y="0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58" name="Shape 358"/>
          <p:cNvCxnSpPr/>
          <p:nvPr/>
        </p:nvCxnSpPr>
        <p:spPr>
          <a:xfrm flipH="1">
            <a:off y="734982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59" name="Shape 359"/>
          <p:cNvCxnSpPr/>
          <p:nvPr/>
        </p:nvCxnSpPr>
        <p:spPr>
          <a:xfrm flipH="1">
            <a:off y="1549050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60" name="Shape 360"/>
          <p:cNvCxnSpPr/>
          <p:nvPr/>
        </p:nvCxnSpPr>
        <p:spPr>
          <a:xfrm flipH="1">
            <a:off y="2284032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61" name="Shape 361"/>
          <p:cNvCxnSpPr/>
          <p:nvPr/>
        </p:nvCxnSpPr>
        <p:spPr>
          <a:xfrm flipH="1">
            <a:off y="2915558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5" name="Shape 3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6" name="Shape 366"/>
          <p:cNvSpPr/>
          <p:nvPr/>
        </p:nvSpPr>
        <p:spPr>
          <a:xfrm>
            <a:off y="242887" x="2038350"/>
            <a:ext cy="6372225" cx="50673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cxnSp>
        <p:nvCxnSpPr>
          <p:cNvPr id="367" name="Shape 367"/>
          <p:cNvCxnSpPr/>
          <p:nvPr/>
        </p:nvCxnSpPr>
        <p:spPr>
          <a:xfrm flipH="1">
            <a:off y="0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68" name="Shape 368"/>
          <p:cNvCxnSpPr/>
          <p:nvPr/>
        </p:nvCxnSpPr>
        <p:spPr>
          <a:xfrm flipH="1">
            <a:off y="734982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69" name="Shape 369"/>
          <p:cNvCxnSpPr/>
          <p:nvPr/>
        </p:nvCxnSpPr>
        <p:spPr>
          <a:xfrm flipH="1">
            <a:off y="1549050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70" name="Shape 370"/>
          <p:cNvCxnSpPr/>
          <p:nvPr/>
        </p:nvCxnSpPr>
        <p:spPr>
          <a:xfrm flipH="1">
            <a:off y="2284032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71" name="Shape 371"/>
          <p:cNvCxnSpPr/>
          <p:nvPr/>
        </p:nvCxnSpPr>
        <p:spPr>
          <a:xfrm flipH="1">
            <a:off y="2915558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72" name="Shape 372"/>
          <p:cNvCxnSpPr/>
          <p:nvPr/>
        </p:nvCxnSpPr>
        <p:spPr>
          <a:xfrm flipH="1">
            <a:off y="3650541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73" name="Shape 373"/>
          <p:cNvCxnSpPr/>
          <p:nvPr/>
        </p:nvCxnSpPr>
        <p:spPr>
          <a:xfrm flipH="1">
            <a:off y="4354650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74" name="Shape 374"/>
          <p:cNvCxnSpPr/>
          <p:nvPr/>
        </p:nvCxnSpPr>
        <p:spPr>
          <a:xfrm flipH="1">
            <a:off y="5089632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375" name="Shape 375"/>
          <p:cNvCxnSpPr/>
          <p:nvPr/>
        </p:nvCxnSpPr>
        <p:spPr>
          <a:xfrm flipH="1">
            <a:off y="5749275" x="7105650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79" name="Shape 3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0" name="Shape 380"/>
          <p:cNvSpPr txBox="1"/>
          <p:nvPr>
            <p:ph type="ctrTitle"/>
          </p:nvPr>
        </p:nvSpPr>
        <p:spPr>
          <a:xfrm>
            <a:off y="2198550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rgbClr val="FF9900"/>
                </a:solidFill>
              </a:rPr>
              <a:t>QUESTIONS</a:t>
            </a:r>
          </a:p>
        </p:txBody>
      </p:sp>
    </p:spTree>
  </p:cSld>
  <p:clrMapOvr>
    <a:masterClrMapping/>
  </p:clrMapOvr>
  <p:transition spd="slow">
    <p:cut/>
  </p:transition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4" name="Shape 3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5" name="Shape 385"/>
          <p:cNvSpPr txBox="1"/>
          <p:nvPr>
            <p:ph idx="1" type="body"/>
          </p:nvPr>
        </p:nvSpPr>
        <p:spPr>
          <a:xfrm>
            <a:off y="508355" x="922050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Which school within The New School do you attend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Which program are you in?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How far along are you in your degree?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Do you have any classes planned for next semester?</a:t>
            </a:r>
          </a:p>
        </p:txBody>
      </p:sp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" name="Shape 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" name="Shape 48"/>
          <p:cNvSpPr txBox="1"/>
          <p:nvPr/>
        </p:nvSpPr>
        <p:spPr>
          <a:xfrm>
            <a:off y="946925" x="239125"/>
            <a:ext cy="5164800" cx="87135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Complaining about poor registration process</a:t>
            </a:r>
          </a:p>
          <a:p>
            <a:r>
              <a:t/>
            </a:r>
          </a:p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Came up with idea during pre-registration period (topical)</a:t>
            </a:r>
          </a:p>
        </p:txBody>
      </p:sp>
    </p:spTree>
  </p:cSld>
  <p:clrMapOvr>
    <a:masterClrMapping/>
  </p:clrMapOvr>
  <p:transition spd="slow">
    <p:cut/>
  </p:transition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9" name="Shape 3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0" name="Shape 390"/>
          <p:cNvSpPr txBox="1"/>
          <p:nvPr>
            <p:ph idx="1" type="body"/>
          </p:nvPr>
        </p:nvSpPr>
        <p:spPr>
          <a:xfrm>
            <a:off y="278730" x="922050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How did you find out which classes you have to take?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I feel that DegreeWorks is a helpful tool.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I feel that Class Finder is a helpful tool.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I feel that the Course Catalog is helpful</a:t>
            </a:r>
          </a:p>
        </p:txBody>
      </p:sp>
    </p:spTree>
  </p:cSld>
  <p:clrMapOvr>
    <a:masterClrMapping/>
  </p:clrMapOvr>
  <p:transition spd="slow">
    <p:cut/>
  </p:transition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4" name="Shape 3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5" name="Shape 395"/>
          <p:cNvSpPr txBox="1"/>
          <p:nvPr>
            <p:ph idx="1" type="body"/>
          </p:nvPr>
        </p:nvSpPr>
        <p:spPr>
          <a:xfrm>
            <a:off y="554405" x="922050"/>
            <a:ext cy="4967700" cx="80054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What do you like or dislike about the current registration process?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Have you met with your advisor regarding next semester?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I feel that my advisors are helpful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Do you have anything to add or clarify?</a:t>
            </a:r>
          </a:p>
        </p:txBody>
      </p:sp>
    </p:spTree>
  </p:cSld>
  <p:clrMapOvr>
    <a:masterClrMapping/>
  </p:clrMapOvr>
  <p:transition spd="slow">
    <p:cut/>
  </p:transition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99" name="Shape 39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0" name="Shape 400"/>
          <p:cNvSpPr/>
          <p:nvPr/>
        </p:nvSpPr>
        <p:spPr>
          <a:xfrm>
            <a:off y="1737350" x="1814512"/>
            <a:ext cy="1885950" cx="55149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01" name="Shape 401"/>
          <p:cNvSpPr/>
          <p:nvPr/>
        </p:nvSpPr>
        <p:spPr>
          <a:xfrm>
            <a:off y="4005262" x="1804987"/>
            <a:ext cy="1590675" cx="55340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402" name="Shape 402"/>
          <p:cNvSpPr txBox="1"/>
          <p:nvPr>
            <p:ph type="title"/>
          </p:nvPr>
        </p:nvSpPr>
        <p:spPr>
          <a:xfrm>
            <a:off y="719405" x="1524000"/>
            <a:ext cy="698400" cx="6665699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First Survey</a:t>
            </a:r>
          </a:p>
          <a:p>
            <a:pPr rtl="0" lvl="0">
              <a:buNone/>
            </a:pPr>
            <a:r>
              <a:rPr b="0" sz="2400" lang="en"/>
              <a:t>Results </a:t>
            </a:r>
          </a:p>
        </p:txBody>
      </p:sp>
    </p:spTree>
  </p:cSld>
  <p:clrMapOvr>
    <a:masterClrMapping/>
  </p:clrMapOvr>
  <p:transition spd="slow">
    <p:cut/>
  </p:transition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06" name="Shape 4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7" name="Shape 407"/>
          <p:cNvSpPr/>
          <p:nvPr/>
        </p:nvSpPr>
        <p:spPr>
          <a:xfrm>
            <a:off y="2259062" x="1738787"/>
            <a:ext cy="2190750" cx="574357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08" name="Shape 408"/>
          <p:cNvSpPr/>
          <p:nvPr/>
        </p:nvSpPr>
        <p:spPr>
          <a:xfrm>
            <a:off y="4585000" x="1729262"/>
            <a:ext cy="2152650" cx="60293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409" name="Shape 409"/>
          <p:cNvSpPr/>
          <p:nvPr/>
        </p:nvSpPr>
        <p:spPr>
          <a:xfrm>
            <a:off y="58787" x="1729262"/>
            <a:ext cy="2200275" cx="576262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3" name="Shape 4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14" name="Shape 414"/>
          <p:cNvSpPr txBox="1"/>
          <p:nvPr>
            <p:ph type="ctrTitle"/>
          </p:nvPr>
        </p:nvSpPr>
        <p:spPr>
          <a:xfrm>
            <a:off y="1874767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Most students appreciate the registration systems</a:t>
            </a:r>
          </a:p>
        </p:txBody>
      </p:sp>
      <p:sp>
        <p:nvSpPr>
          <p:cNvPr id="415" name="Shape 415"/>
          <p:cNvSpPr txBox="1"/>
          <p:nvPr>
            <p:ph idx="1" type="subTitle"/>
          </p:nvPr>
        </p:nvSpPr>
        <p:spPr>
          <a:xfrm>
            <a:off y="3626582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There are still too many students that find them unhelpful, or haven't used them at all.</a:t>
            </a:r>
          </a:p>
        </p:txBody>
      </p:sp>
    </p:spTree>
  </p:cSld>
  <p:clrMapOvr>
    <a:masterClrMapping/>
  </p:clrMapOvr>
  <p:transition spd="slow">
    <p:cut/>
  </p:transition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19" name="Shape 4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0" name="Shape 420"/>
          <p:cNvSpPr/>
          <p:nvPr/>
        </p:nvSpPr>
        <p:spPr>
          <a:xfrm>
            <a:off y="2333625" x="1905000"/>
            <a:ext cy="2190750" cx="57912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421" name="Shape 421"/>
          <p:cNvSpPr/>
          <p:nvPr/>
        </p:nvSpPr>
        <p:spPr>
          <a:xfrm>
            <a:off y="4776787" x="1233487"/>
            <a:ext cy="1571625" cx="7134225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</p:sp>
      <p:sp>
        <p:nvSpPr>
          <p:cNvPr id="422" name="Shape 422"/>
          <p:cNvSpPr/>
          <p:nvPr/>
        </p:nvSpPr>
        <p:spPr>
          <a:xfrm>
            <a:off y="486112" x="1971675"/>
            <a:ext cy="1628775" cx="5495925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26" name="Shape 4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7" name="Shape 427"/>
          <p:cNvSpPr txBox="1"/>
          <p:nvPr>
            <p:ph type="ctrTitle"/>
          </p:nvPr>
        </p:nvSpPr>
        <p:spPr>
          <a:xfrm>
            <a:off y="2331967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Slightly over half the students find their advisors unhelpful</a:t>
            </a:r>
          </a:p>
        </p:txBody>
      </p:sp>
      <p:sp>
        <p:nvSpPr>
          <p:cNvPr id="428" name="Shape 428"/>
          <p:cNvSpPr txBox="1"/>
          <p:nvPr>
            <p:ph idx="1" type="subTitle"/>
          </p:nvPr>
        </p:nvSpPr>
        <p:spPr>
          <a:xfrm>
            <a:off y="4083782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The great majority would prefer to get their information online, instead of from advisors.</a:t>
            </a:r>
          </a:p>
        </p:txBody>
      </p:sp>
    </p:spTree>
  </p:cSld>
  <p:clrMapOvr>
    <a:masterClrMapping/>
  </p:clrMapOvr>
  <p:transition spd="slow">
    <p:cut/>
  </p:transition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2" name="Shape 4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3" name="Shape 433"/>
          <p:cNvSpPr txBox="1"/>
          <p:nvPr>
            <p:ph type="ctrTitle"/>
          </p:nvPr>
        </p:nvSpPr>
        <p:spPr>
          <a:xfrm>
            <a:off y="76200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rgbClr val="FF9900"/>
                </a:solidFill>
              </a:rPr>
              <a:t>WHAT WE LEARNED</a:t>
            </a:r>
          </a:p>
        </p:txBody>
      </p:sp>
      <p:sp>
        <p:nvSpPr>
          <p:cNvPr id="434" name="Shape 434"/>
          <p:cNvSpPr txBox="1"/>
          <p:nvPr>
            <p:ph idx="1" type="body"/>
          </p:nvPr>
        </p:nvSpPr>
        <p:spPr>
          <a:xfrm>
            <a:off y="2068855" x="922050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People find it easy to answer multiple choice questions.</a:t>
            </a:r>
          </a:p>
        </p:txBody>
      </p:sp>
    </p:spTree>
  </p:cSld>
  <p:clrMapOvr>
    <a:masterClrMapping/>
  </p:clrMapOvr>
  <p:transition spd="slow">
    <p:cut/>
  </p:transition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8" name="Shape 43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9" name="Shape 439"/>
          <p:cNvSpPr txBox="1"/>
          <p:nvPr>
            <p:ph type="ctrTitle"/>
          </p:nvPr>
        </p:nvSpPr>
        <p:spPr>
          <a:xfrm>
            <a:off y="76200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rgbClr val="FF9900"/>
                </a:solidFill>
              </a:rPr>
              <a:t>WHAT WE LEARNED</a:t>
            </a:r>
          </a:p>
        </p:txBody>
      </p:sp>
      <p:sp>
        <p:nvSpPr>
          <p:cNvPr id="440" name="Shape 440"/>
          <p:cNvSpPr txBox="1"/>
          <p:nvPr>
            <p:ph idx="1" type="body"/>
          </p:nvPr>
        </p:nvSpPr>
        <p:spPr>
          <a:xfrm>
            <a:off y="2068855" x="922050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People find it easy to answer multiple choice questions.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The questions we chose didn't tell us as much as we thought they would. </a:t>
            </a:r>
          </a:p>
        </p:txBody>
      </p:sp>
    </p:spTree>
  </p:cSld>
  <p:clrMapOvr>
    <a:masterClrMapping/>
  </p:clrMapOvr>
  <p:transition spd="slow">
    <p:cut/>
  </p:transition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44" name="Shape 4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45" name="Shape 445"/>
          <p:cNvSpPr/>
          <p:nvPr/>
        </p:nvSpPr>
        <p:spPr>
          <a:xfrm>
            <a:off y="4376025" x="644024"/>
            <a:ext cy="3917550" cx="7839917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46" name="Shape 446"/>
          <p:cNvSpPr/>
          <p:nvPr/>
        </p:nvSpPr>
        <p:spPr>
          <a:xfrm>
            <a:off y="2626650" x="-22266"/>
            <a:ext cy="1604700" cx="91724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447" name="Shape 447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Second Survey</a:t>
            </a:r>
          </a:p>
        </p:txBody>
      </p:sp>
      <p:sp>
        <p:nvSpPr>
          <p:cNvPr id="448" name="Shape 448"/>
          <p:cNvSpPr/>
          <p:nvPr/>
        </p:nvSpPr>
        <p:spPr>
          <a:xfrm>
            <a:off y="-449925" x="2319337"/>
            <a:ext cy="3000375" cx="45053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" name="Shape 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" name="Shape 53"/>
          <p:cNvSpPr txBox="1"/>
          <p:nvPr/>
        </p:nvSpPr>
        <p:spPr>
          <a:xfrm>
            <a:off y="946925" x="239125"/>
            <a:ext cy="5164800" cx="87135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Complaining about poor registration process</a:t>
            </a:r>
          </a:p>
          <a:p>
            <a:r>
              <a:t/>
            </a:r>
          </a:p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Came up with idea during pre-registration period (topical)</a:t>
            </a:r>
          </a:p>
          <a:p>
            <a:r>
              <a:t/>
            </a:r>
          </a:p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Frequent problem amongst classmates, in first class workshop (3 school problems)</a:t>
            </a:r>
          </a:p>
        </p:txBody>
      </p:sp>
    </p:spTree>
  </p:cSld>
  <p:clrMapOvr>
    <a:masterClrMapping/>
  </p:clrMapOvr>
  <p:transition spd="slow">
    <p:cut/>
  </p:transition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2" name="Shape 4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3" name="Shape 453"/>
          <p:cNvSpPr txBox="1"/>
          <p:nvPr>
            <p:ph type="ctrTitle"/>
          </p:nvPr>
        </p:nvSpPr>
        <p:spPr>
          <a:xfrm>
            <a:off y="2198550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rgbClr val="FF9900"/>
                </a:solidFill>
              </a:rPr>
              <a:t>QUESTIONS</a:t>
            </a:r>
          </a:p>
        </p:txBody>
      </p:sp>
    </p:spTree>
  </p:cSld>
  <p:clrMapOvr>
    <a:masterClrMapping/>
  </p:clrMapOvr>
  <p:transition spd="slow">
    <p:cut/>
  </p:transition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57" name="Shape 4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8" name="Shape 458"/>
          <p:cNvSpPr txBox="1"/>
          <p:nvPr>
            <p:ph idx="1" type="body"/>
          </p:nvPr>
        </p:nvSpPr>
        <p:spPr>
          <a:xfrm>
            <a:off y="784505" x="922050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What problems did you run into, if any, when trying to figure out the requirement for next semester?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What problems did you run into, if any, when planning classes for next semester?</a:t>
            </a:r>
          </a:p>
        </p:txBody>
      </p:sp>
    </p:spTree>
  </p:cSld>
  <p:clrMapOvr>
    <a:masterClrMapping/>
  </p:clrMapOvr>
  <p:transition spd="slow">
    <p:cut/>
  </p:transition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2" name="Shape 4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3" name="Shape 463"/>
          <p:cNvSpPr txBox="1"/>
          <p:nvPr>
            <p:ph idx="1" type="body"/>
          </p:nvPr>
        </p:nvSpPr>
        <p:spPr>
          <a:xfrm>
            <a:off y="784505" x="922050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What problems did you run into, if any, on registration day?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What problems did you run into, if any, after registration day?</a:t>
            </a:r>
          </a:p>
        </p:txBody>
      </p:sp>
    </p:spTree>
  </p:cSld>
  <p:clrMapOvr>
    <a:masterClrMapping/>
  </p:clrMapOvr>
  <p:transition spd="slow">
    <p:cut/>
  </p:transition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67" name="Shape 46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8" name="Shape 468"/>
          <p:cNvSpPr txBox="1"/>
          <p:nvPr>
            <p:ph idx="1" type="body"/>
          </p:nvPr>
        </p:nvSpPr>
        <p:spPr>
          <a:xfrm>
            <a:off y="389780" x="922050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Which systems/sites did you use through the registration process? </a:t>
            </a:r>
            <a:r>
              <a:rPr sz="3600" lang="en">
                <a:solidFill>
                  <a:srgbClr val="999999"/>
                </a:solidFill>
              </a:rPr>
              <a:t>This wasn't clear, so we added some examples.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Do you feel the registration process could be better? if so, how? </a:t>
            </a:r>
            <a:r>
              <a:rPr sz="3600" lang="en">
                <a:solidFill>
                  <a:srgbClr val="999999"/>
                </a:solidFill>
              </a:rPr>
              <a:t>This wasn't clear so we added "Not just registration day, the whole process from start to finish!"</a:t>
            </a:r>
          </a:p>
        </p:txBody>
      </p:sp>
    </p:spTree>
  </p:cSld>
  <p:clrMapOvr>
    <a:masterClrMapping/>
  </p:clrMapOvr>
  <p:transition spd="slow">
    <p:cut/>
  </p:transition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2" name="Shape 47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3" name="Shape 473"/>
          <p:cNvSpPr/>
          <p:nvPr/>
        </p:nvSpPr>
        <p:spPr>
          <a:xfrm>
            <a:off y="114200" x="4762"/>
            <a:ext cy="7667625" cx="91344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77" name="Shape 4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8" name="Shape 478"/>
          <p:cNvSpPr/>
          <p:nvPr/>
        </p:nvSpPr>
        <p:spPr>
          <a:xfrm>
            <a:off y="-34800" x="-23200"/>
            <a:ext cy="6985500" cx="9271500"/>
          </a:xfrm>
          <a:prstGeom prst="rect">
            <a:avLst/>
          </a:prstGeom>
          <a:solidFill>
            <a:srgbClr val="E6ECF1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479" name="Shape 479"/>
          <p:cNvSpPr/>
          <p:nvPr/>
        </p:nvSpPr>
        <p:spPr>
          <a:xfrm>
            <a:off y="1414462" x="2552700"/>
            <a:ext cy="4029075" cx="40386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3" name="Shape 4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4" name="Shape 484"/>
          <p:cNvSpPr txBox="1"/>
          <p:nvPr>
            <p:ph type="ctrTitle"/>
          </p:nvPr>
        </p:nvSpPr>
        <p:spPr>
          <a:xfrm>
            <a:off y="1487300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/>
              <a:t>58 people answered</a:t>
            </a:r>
          </a:p>
        </p:txBody>
      </p:sp>
      <p:sp>
        <p:nvSpPr>
          <p:cNvPr id="485" name="Shape 485"/>
          <p:cNvSpPr txBox="1"/>
          <p:nvPr>
            <p:ph idx="1" type="subTitle"/>
          </p:nvPr>
        </p:nvSpPr>
        <p:spPr>
          <a:xfrm>
            <a:off y="3239115" x="685800"/>
            <a:ext cy="1046400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lang="en"/>
              <a:t>Open text questions - very informative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Qualitative results</a:t>
            </a:r>
          </a:p>
        </p:txBody>
      </p:sp>
    </p:spTree>
  </p:cSld>
  <p:clrMapOvr>
    <a:masterClrMapping/>
  </p:clrMapOvr>
  <p:transition spd="slow">
    <p:cut/>
  </p:transition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9" name="Shape 4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0" name="Shape 490"/>
          <p:cNvSpPr/>
          <p:nvPr/>
        </p:nvSpPr>
        <p:spPr>
          <a:xfrm>
            <a:off y="985837" x="861737"/>
            <a:ext cy="4886325" cx="36385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491" name="Shape 491"/>
          <p:cNvSpPr/>
          <p:nvPr/>
        </p:nvSpPr>
        <p:spPr>
          <a:xfrm>
            <a:off y="985837" x="4643712"/>
            <a:ext cy="4886325" cx="363855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492" name="Shape 492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Kean Ferin</a:t>
            </a:r>
          </a:p>
        </p:txBody>
      </p:sp>
      <p:sp>
        <p:nvSpPr>
          <p:cNvPr id="493" name="Shape 493"/>
          <p:cNvSpPr txBox="1"/>
          <p:nvPr/>
        </p:nvSpPr>
        <p:spPr>
          <a:xfrm>
            <a:off y="1530375" x="1922550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494" name="Shape 494"/>
          <p:cNvSpPr txBox="1"/>
          <p:nvPr/>
        </p:nvSpPr>
        <p:spPr>
          <a:xfrm>
            <a:off y="2257300" x="3572412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495" name="Shape 495"/>
          <p:cNvSpPr txBox="1"/>
          <p:nvPr/>
        </p:nvSpPr>
        <p:spPr>
          <a:xfrm>
            <a:off y="985837" x="5016425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496" name="Shape 496"/>
          <p:cNvSpPr txBox="1"/>
          <p:nvPr/>
        </p:nvSpPr>
        <p:spPr>
          <a:xfrm>
            <a:off y="4618550" x="5441150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497" name="Shape 497"/>
          <p:cNvSpPr txBox="1"/>
          <p:nvPr/>
        </p:nvSpPr>
        <p:spPr>
          <a:xfrm>
            <a:off y="5010075" x="1375450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498" name="Shape 498"/>
          <p:cNvSpPr txBox="1"/>
          <p:nvPr/>
        </p:nvSpPr>
        <p:spPr>
          <a:xfrm>
            <a:off y="5010075" x="7008500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499" name="Shape 499"/>
          <p:cNvSpPr txBox="1"/>
          <p:nvPr/>
        </p:nvSpPr>
        <p:spPr>
          <a:xfrm>
            <a:off y="1393275" x="7600875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500" name="Shape 500"/>
          <p:cNvSpPr txBox="1"/>
          <p:nvPr/>
        </p:nvSpPr>
        <p:spPr>
          <a:xfrm>
            <a:off y="1823050" x="1019625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501" name="Shape 501"/>
          <p:cNvSpPr txBox="1"/>
          <p:nvPr/>
        </p:nvSpPr>
        <p:spPr>
          <a:xfrm>
            <a:off y="1823050" x="5667500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502" name="Shape 502"/>
          <p:cNvSpPr txBox="1"/>
          <p:nvPr/>
        </p:nvSpPr>
        <p:spPr>
          <a:xfrm>
            <a:off y="1353125" x="6087725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503" name="Shape 503"/>
          <p:cNvSpPr txBox="1"/>
          <p:nvPr/>
        </p:nvSpPr>
        <p:spPr>
          <a:xfrm>
            <a:off y="4848562" x="3247212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504" name="Shape 504"/>
          <p:cNvSpPr txBox="1"/>
          <p:nvPr/>
        </p:nvSpPr>
        <p:spPr>
          <a:xfrm>
            <a:off y="2030925" x="5087875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sz="3600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505" name="Shape 505"/>
          <p:cNvSpPr txBox="1"/>
          <p:nvPr/>
        </p:nvSpPr>
        <p:spPr>
          <a:xfrm>
            <a:off y="3206775" x="3111150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506" name="Shape 506"/>
          <p:cNvSpPr txBox="1"/>
          <p:nvPr/>
        </p:nvSpPr>
        <p:spPr>
          <a:xfrm>
            <a:off y="3493725" x="5511950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sz="3600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y="1168825" x="2993850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sz="3600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508" name="Shape 508"/>
          <p:cNvSpPr txBox="1"/>
          <p:nvPr/>
        </p:nvSpPr>
        <p:spPr>
          <a:xfrm>
            <a:off y="5154637" x="5667500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sz="3600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509" name="Shape 509"/>
          <p:cNvSpPr txBox="1"/>
          <p:nvPr/>
        </p:nvSpPr>
        <p:spPr>
          <a:xfrm>
            <a:off y="2755300" x="7729100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sz="3600" lang="en">
                <a:solidFill>
                  <a:srgbClr val="FFFFFF"/>
                </a:solidFill>
              </a:rPr>
              <a:t>X</a:t>
            </a:r>
          </a:p>
        </p:txBody>
      </p:sp>
      <p:sp>
        <p:nvSpPr>
          <p:cNvPr id="510" name="Shape 510"/>
          <p:cNvSpPr txBox="1"/>
          <p:nvPr/>
        </p:nvSpPr>
        <p:spPr>
          <a:xfrm>
            <a:off y="5958900" x="3012975"/>
            <a:ext cy="1023599" cx="10713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>
              <a:buNone/>
            </a:pPr>
            <a:r>
              <a:rPr b="1" sz="3600" lang="en">
                <a:solidFill>
                  <a:srgbClr val="FFFFFF"/>
                </a:solidFill>
              </a:rPr>
              <a:t>X</a:t>
            </a:r>
          </a:p>
        </p:txBody>
      </p:sp>
    </p:spTree>
  </p:cSld>
  <p:clrMapOvr>
    <a:masterClrMapping/>
  </p:clrMapOvr>
  <p:transition spd="slow">
    <p:cut/>
  </p:transition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14" name="Shape 51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5" name="Shape 515"/>
          <p:cNvSpPr txBox="1"/>
          <p:nvPr>
            <p:ph type="ctrTitle"/>
          </p:nvPr>
        </p:nvSpPr>
        <p:spPr>
          <a:xfrm>
            <a:off y="-540875" x="685799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rgbClr val="FF9900"/>
                </a:solidFill>
              </a:rPr>
              <a:t>WHAT WE LEARNED</a:t>
            </a:r>
          </a:p>
        </p:txBody>
      </p:sp>
      <p:sp>
        <p:nvSpPr>
          <p:cNvPr id="516" name="Shape 516"/>
          <p:cNvSpPr txBox="1"/>
          <p:nvPr>
            <p:ph idx="1" type="body"/>
          </p:nvPr>
        </p:nvSpPr>
        <p:spPr>
          <a:xfrm>
            <a:off y="1304355" x="922049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People are much more reluctant to write open text answers.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0" name="Shape 52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1" name="Shape 521"/>
          <p:cNvSpPr txBox="1"/>
          <p:nvPr>
            <p:ph type="ctrTitle"/>
          </p:nvPr>
        </p:nvSpPr>
        <p:spPr>
          <a:xfrm>
            <a:off y="-540875" x="685799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rgbClr val="FF9900"/>
                </a:solidFill>
              </a:rPr>
              <a:t>WHAT WE LEARNED</a:t>
            </a:r>
          </a:p>
        </p:txBody>
      </p:sp>
      <p:sp>
        <p:nvSpPr>
          <p:cNvPr id="522" name="Shape 522"/>
          <p:cNvSpPr txBox="1"/>
          <p:nvPr>
            <p:ph idx="1" type="body"/>
          </p:nvPr>
        </p:nvSpPr>
        <p:spPr>
          <a:xfrm>
            <a:off y="1304355" x="922049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People are much more reluctant to write open text answers.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People love $$$ dolla dolla bills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" name="Shape 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" name="Shape 58"/>
          <p:cNvSpPr/>
          <p:nvPr/>
        </p:nvSpPr>
        <p:spPr>
          <a:xfrm>
            <a:off y="0" x="-7910"/>
            <a:ext cy="7388270" cx="9238601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9" name="Shape 59"/>
          <p:cNvSpPr/>
          <p:nvPr/>
        </p:nvSpPr>
        <p:spPr>
          <a:xfrm>
            <a:off y="2626650" x="-7910"/>
            <a:ext cy="1604700" cx="91724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60" name="Shape 60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Framestorming</a:t>
            </a:r>
          </a:p>
        </p:txBody>
      </p:sp>
      <p:sp>
        <p:nvSpPr>
          <p:cNvPr id="61" name="Shape 61"/>
          <p:cNvSpPr/>
          <p:nvPr/>
        </p:nvSpPr>
        <p:spPr>
          <a:xfrm>
            <a:off y="4310150" x="2857500"/>
            <a:ext cy="2867025" cx="3429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62" name="Shape 62"/>
          <p:cNvSpPr/>
          <p:nvPr/>
        </p:nvSpPr>
        <p:spPr>
          <a:xfrm>
            <a:off y="187530" x="3244063"/>
            <a:ext cy="2300694" cx="22216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26" name="Shape 5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27" name="Shape 527"/>
          <p:cNvSpPr txBox="1"/>
          <p:nvPr>
            <p:ph type="ctrTitle"/>
          </p:nvPr>
        </p:nvSpPr>
        <p:spPr>
          <a:xfrm>
            <a:off y="-540875" x="685799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rgbClr val="FF9900"/>
                </a:solidFill>
              </a:rPr>
              <a:t>WHAT WE LEARNED</a:t>
            </a:r>
          </a:p>
        </p:txBody>
      </p:sp>
      <p:sp>
        <p:nvSpPr>
          <p:cNvPr id="528" name="Shape 528"/>
          <p:cNvSpPr txBox="1"/>
          <p:nvPr>
            <p:ph idx="1" type="body"/>
          </p:nvPr>
        </p:nvSpPr>
        <p:spPr>
          <a:xfrm>
            <a:off y="1304355" x="922049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People are much more reluctant to write open text answers.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People love $$$ dolla dolla bills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Having friends from other schools (Lang, Jazz) share the survey results in a much more diverse pool.</a:t>
            </a:r>
          </a:p>
        </p:txBody>
      </p:sp>
    </p:spTree>
  </p:cSld>
  <p:clrMapOvr>
    <a:masterClrMapping/>
  </p:clrMapOvr>
  <p:transition spd="slow">
    <p:cut/>
  </p:transition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2" name="Shape 5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3" name="Shape 533"/>
          <p:cNvSpPr/>
          <p:nvPr/>
        </p:nvSpPr>
        <p:spPr>
          <a:xfrm>
            <a:off y="2626650" x="-7910"/>
            <a:ext cy="1604700" cx="9158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534" name="Shape 534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Interviews</a:t>
            </a:r>
          </a:p>
        </p:txBody>
      </p:sp>
      <p:sp>
        <p:nvSpPr>
          <p:cNvPr id="535" name="Shape 535"/>
          <p:cNvSpPr/>
          <p:nvPr/>
        </p:nvSpPr>
        <p:spPr>
          <a:xfrm>
            <a:off y="367700" x="2428014"/>
            <a:ext cy="1905000" cx="42862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9" name="Shape 53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0" name="Shape 540"/>
          <p:cNvSpPr txBox="1"/>
          <p:nvPr/>
        </p:nvSpPr>
        <p:spPr>
          <a:xfrm>
            <a:off y="1460972" x="6537846"/>
            <a:ext cy="4296599" cx="22242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rtl="0" lvl="0" indent="457200">
              <a:lnSpc>
                <a:spcPct val="115000"/>
              </a:lnSpc>
              <a:buNone/>
            </a:pPr>
            <a:r>
              <a:rPr b="1" lang="en"/>
              <a:t>Kyle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BAFA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DM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Fashion</a:t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lang="en"/>
              <a:t>Scarlett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Associates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DT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IDC</a:t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lang="en"/>
              <a:t>Joel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Graduate student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CD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Maybe Jazz</a:t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lang="en"/>
              <a:t>Matt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Lang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Fashion</a:t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lang="en"/>
              <a:t>Chris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CD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CD</a:t>
            </a:r>
          </a:p>
          <a:p>
            <a:pPr rtl="0" lvl="0" indent="-298450" marL="457200">
              <a:lnSpc>
                <a:spcPct val="115000"/>
              </a:lnSpc>
              <a:buClr>
                <a:srgbClr val="000000"/>
              </a:buClr>
              <a:buSzPct val="130952"/>
              <a:buFont typeface="Arial"/>
              <a:buChar char="•"/>
            </a:pPr>
            <a:r>
              <a:rPr lang="en"/>
              <a:t>CD</a:t>
            </a:r>
          </a:p>
          <a:p>
            <a:r>
              <a:t/>
            </a:r>
          </a:p>
          <a:p>
            <a:r>
              <a:t/>
            </a:r>
          </a:p>
        </p:txBody>
      </p:sp>
      <p:sp>
        <p:nvSpPr>
          <p:cNvPr id="541" name="Shape 541"/>
          <p:cNvSpPr txBox="1"/>
          <p:nvPr/>
        </p:nvSpPr>
        <p:spPr>
          <a:xfrm>
            <a:off y="1836650" x="1947842"/>
            <a:ext cy="5164800" cx="49572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Position</a:t>
            </a:r>
          </a:p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Conviction</a:t>
            </a:r>
          </a:p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Doubts</a:t>
            </a:r>
          </a:p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Color</a:t>
            </a:r>
          </a:p>
          <a:p>
            <a:pPr rtl="0" lvl="0" indent="-457200" marL="457200">
              <a:buClr>
                <a:srgbClr val="000000"/>
              </a:buClr>
              <a:buSzPct val="166666"/>
              <a:buFont typeface="Arial"/>
              <a:buChar char="•"/>
            </a:pPr>
            <a:r>
              <a:rPr sz="3600" lang="en"/>
              <a:t>Questions</a:t>
            </a:r>
          </a:p>
        </p:txBody>
      </p:sp>
    </p:spTree>
  </p:cSld>
  <p:clrMapOvr>
    <a:masterClrMapping/>
  </p:clrMapOvr>
  <p:transition spd="slow">
    <p:cut/>
  </p:transition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45" name="Shape 5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46" name="Shape 546"/>
          <p:cNvSpPr txBox="1"/>
          <p:nvPr/>
        </p:nvSpPr>
        <p:spPr>
          <a:xfrm>
            <a:off y="1460972" x="1388284"/>
            <a:ext cy="4296599" cx="7373999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rtl="0" lvl="0">
              <a:buNone/>
            </a:pPr>
            <a:r>
              <a:rPr b="1" sz="3600" lang="en"/>
              <a:t>STUDENTS</a:t>
            </a:r>
          </a:p>
          <a:p>
            <a:r>
              <a:t/>
            </a:r>
          </a:p>
          <a:p>
            <a:pPr rtl="0" lvl="0">
              <a:buNone/>
            </a:pPr>
            <a:r>
              <a:rPr lang="en"/>
              <a:t>So we're researching how students go through the registration process</a:t>
            </a:r>
          </a:p>
          <a:p>
            <a:pPr rtl="0" lvl="0">
              <a:buNone/>
            </a:pPr>
            <a:r>
              <a:rPr lang="en"/>
              <a:t>I’m going to ask you a few questions</a:t>
            </a:r>
          </a:p>
          <a:p>
            <a:r>
              <a:t/>
            </a:r>
          </a:p>
          <a:p>
            <a:pPr rtl="0" lvl="0">
              <a:buNone/>
            </a:pPr>
            <a:r>
              <a:rPr b="1" lang="en"/>
              <a:t>Position</a:t>
            </a:r>
          </a:p>
          <a:p>
            <a:r>
              <a:t/>
            </a:r>
          </a:p>
          <a:p>
            <a:pPr rtl="0" lvl="0" indent="0" marL="1371600">
              <a:lnSpc>
                <a:spcPct val="115000"/>
              </a:lnSpc>
              <a:buNone/>
            </a:pPr>
            <a:r>
              <a:rPr sz="1100" lang="en"/>
              <a:t>[If they answered a specific tool as where they found the classes]</a:t>
            </a:r>
          </a:p>
          <a:p>
            <a:pPr rtl="0" lvl="0" indent="0" marL="1371600">
              <a:lnSpc>
                <a:spcPct val="115000"/>
              </a:lnSpc>
              <a:buNone/>
            </a:pPr>
            <a:r>
              <a:rPr sz="1100" lang="en"/>
              <a:t>	Tell me about your experience using [tool] - for each tool.</a:t>
            </a:r>
          </a:p>
          <a:p>
            <a:r>
              <a:t/>
            </a:r>
          </a:p>
          <a:p>
            <a:pPr rtl="0" lvl="0">
              <a:buNone/>
            </a:pPr>
            <a:r>
              <a:rPr sz="1100" lang="en"/>
              <a:t>What program / school are you in?</a:t>
            </a:r>
          </a:p>
          <a:p>
            <a:pPr rtl="0" lvl="0">
              <a:buNone/>
            </a:pPr>
            <a:r>
              <a:rPr sz="1100" lang="en"/>
              <a:t>How far along are you in your degree? How do you know how far along you are?</a:t>
            </a:r>
          </a:p>
          <a:p>
            <a:r>
              <a:t/>
            </a:r>
          </a:p>
          <a:p>
            <a:pPr rtl="0" lvl="0">
              <a:buNone/>
            </a:pPr>
            <a:r>
              <a:rPr sz="1100" lang="en"/>
              <a:t>What classes are you taking right now?</a:t>
            </a:r>
          </a:p>
          <a:p>
            <a:pPr rtl="0" lvl="0">
              <a:buNone/>
            </a:pPr>
            <a:r>
              <a:rPr sz="1100" lang="en"/>
              <a:t>Are you satisfied with your classes?</a:t>
            </a:r>
          </a:p>
          <a:p>
            <a:pPr rtl="0" lvl="0">
              <a:buNone/>
            </a:pPr>
            <a:r>
              <a:rPr sz="1100" lang="en"/>
              <a:t>Were you able to take all the classes you wanted to?</a:t>
            </a:r>
          </a:p>
          <a:p>
            <a:pPr rtl="0" lvl="0">
              <a:buNone/>
            </a:pPr>
            <a:r>
              <a:rPr sz="1100" lang="en"/>
              <a:t>	</a:t>
            </a:r>
            <a:r>
              <a:rPr b="1" sz="1100" lang="en"/>
              <a:t>No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Why not?</a:t>
            </a:r>
          </a:p>
          <a:p>
            <a:r>
              <a:t/>
            </a:r>
          </a:p>
          <a:p>
            <a:pPr rtl="0" lvl="0">
              <a:buNone/>
            </a:pPr>
            <a:r>
              <a:rPr sz="1100" lang="en"/>
              <a:t>Do you have any classes planned for next semester already?</a:t>
            </a:r>
          </a:p>
          <a:p>
            <a:pPr rtl="0" lvl="0">
              <a:buNone/>
            </a:pPr>
            <a:r>
              <a:rPr sz="1100" lang="en"/>
              <a:t>	</a:t>
            </a:r>
            <a:r>
              <a:rPr b="1" sz="1100" lang="en"/>
              <a:t>No</a:t>
            </a:r>
          </a:p>
          <a:p>
            <a:pPr rtl="0" lvl="0">
              <a:buNone/>
            </a:pPr>
            <a:r>
              <a:rPr sz="1100" lang="en"/>
              <a:t>	How are you going to find out which classes you have to take?</a:t>
            </a:r>
          </a:p>
          <a:p>
            <a:pPr rtl="0" lvl="0">
              <a:buNone/>
            </a:pPr>
            <a:r>
              <a:rPr sz="1100" lang="en"/>
              <a:t>	</a:t>
            </a:r>
            <a:r>
              <a:rPr b="1" sz="1100" lang="en"/>
              <a:t>Yes</a:t>
            </a:r>
          </a:p>
          <a:p>
            <a:pPr rtl="0" lvl="0">
              <a:buNone/>
            </a:pPr>
            <a:r>
              <a:rPr b="1" sz="1100" lang="en"/>
              <a:t>	</a:t>
            </a:r>
            <a:r>
              <a:rPr sz="1100" lang="en"/>
              <a:t>Which classes?</a:t>
            </a:r>
          </a:p>
          <a:p>
            <a:pPr rtl="0" lvl="0" indent="457200" marL="457200">
              <a:lnSpc>
                <a:spcPct val="115000"/>
              </a:lnSpc>
              <a:buNone/>
            </a:pPr>
            <a:r>
              <a:rPr sz="1100" lang="en"/>
              <a:t>Ask about the classes a bit. See how much they know.</a:t>
            </a:r>
          </a:p>
          <a:p>
            <a:pPr rtl="0" lvl="0">
              <a:lnSpc>
                <a:spcPct val="115000"/>
              </a:lnSpc>
              <a:buNone/>
            </a:pPr>
            <a:r>
              <a:rPr sz="1100" lang="en"/>
              <a:t>		Ask if a class is required, if it is:</a:t>
            </a:r>
          </a:p>
          <a:p>
            <a:pPr rtl="0" lvl="0">
              <a:buNone/>
            </a:pPr>
            <a:r>
              <a:rPr sz="1100" lang="en"/>
              <a:t>			How did you find out which classes you have to take?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What did you use to find those classes?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0" name="Shape 5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1" name="Shape 551"/>
          <p:cNvSpPr txBox="1"/>
          <p:nvPr/>
        </p:nvSpPr>
        <p:spPr>
          <a:xfrm>
            <a:off y="1460972" x="1388284"/>
            <a:ext cy="4296599" cx="7373999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
</a:t>
            </a:r>
            <a:r>
              <a:rPr sz="1100" lang="en"/>
              <a:t>Have you met with your advisor?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	</a:t>
            </a:r>
            <a:r>
              <a:rPr b="1" sz="1100" lang="en"/>
              <a:t>No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sz="1100" lang="en"/>
              <a:t>	</a:t>
            </a:r>
            <a:r>
              <a:rPr sz="1100" lang="en"/>
              <a:t>Are you planning on meeting with them? (Why not?)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Did you meet with them last semester? (go to Yes questions)</a:t>
            </a:r>
          </a:p>
          <a:p>
            <a:pPr rtl="0" lvl="0">
              <a:lnSpc>
                <a:spcPct val="115000"/>
              </a:lnSpc>
              <a:buNone/>
            </a:pPr>
            <a:r>
              <a:rPr sz="1100" lang="en"/>
              <a:t>	</a:t>
            </a:r>
            <a:r>
              <a:rPr b="1" sz="1100" lang="en"/>
              <a:t>Yes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sz="1100" lang="en"/>
              <a:t>	</a:t>
            </a:r>
            <a:r>
              <a:rPr sz="1100" lang="en"/>
              <a:t>What did you discuss / what are you planning to discuss?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	How would you rate that experience? Why?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	</a:t>
            </a:r>
          </a:p>
          <a:p>
            <a:r>
              <a:t/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lang="en"/>
              <a:t>Convictions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Do you think you could have found that information out alone?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	</a:t>
            </a:r>
            <a:r>
              <a:rPr b="1" sz="1100" lang="en"/>
              <a:t>No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sz="1100" lang="en"/>
              <a:t>	</a:t>
            </a:r>
            <a:r>
              <a:rPr sz="1100" lang="en"/>
              <a:t>What do you think could help you find the information you need?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	</a:t>
            </a:r>
            <a:r>
              <a:rPr b="1" sz="1100" lang="en"/>
              <a:t>Yes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sz="1100" lang="en"/>
              <a:t>	</a:t>
            </a:r>
            <a:r>
              <a:rPr sz="1100" lang="en"/>
              <a:t>Where?</a:t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In your opinion, do you think advisors should be more or less involved?</a:t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Have you had much experience using class finder? (just “circling back to class finder” if you’ve talked about this already)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	How would you rate that experience? Why?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		</a:t>
            </a:r>
            <a:r>
              <a:rPr b="1" sz="1100" lang="en"/>
              <a:t>Low: </a:t>
            </a:r>
            <a:r>
              <a:rPr sz="1100" lang="en"/>
              <a:t>What do you think could be improved?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		</a:t>
            </a:r>
            <a:r>
              <a:rPr b="1" sz="1100" lang="en"/>
              <a:t>High</a:t>
            </a:r>
            <a:r>
              <a:rPr sz="1100" lang="en"/>
              <a:t>: What do you like about it?</a:t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Same thing for: Degreeworks, Course Catalog</a:t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lang="en"/>
              <a:t>Doubts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What would make you nervous if I told you we were redesigning the registration system?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Would you prefer to get information from an advisor or have it readily available online?</a:t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5" name="Shape 5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6" name="Shape 556"/>
          <p:cNvSpPr txBox="1"/>
          <p:nvPr/>
        </p:nvSpPr>
        <p:spPr>
          <a:xfrm>
            <a:off y="1232372" x="1388284"/>
            <a:ext cy="4296599" cx="7373999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
</a:t>
            </a:r>
            <a:r>
              <a:rPr b="1" lang="en"/>
              <a:t>Color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Do you have an interesting registration story?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Have you ever had a problem with the system that you feel was unique to you?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Have you used similar tools in the past? etc..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Do you feel the way things are run today should be changed? How?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lang="en"/>
              <a:t>Questions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Do you have anything to ask me?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sz="3600" lang="en"/>
              <a:t>ADVISORS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lang="en"/>
              <a:t>Position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How long have you been an advisor?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Which department do you advise for?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Which students do you advise?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What are your thoughts on the current registration process?</a:t>
            </a:r>
          </a:p>
          <a:p>
            <a:r>
              <a:t/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lang="en"/>
              <a:t>Convictions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FAQ’s from students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On average, how many students are seen a day?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Have you ever used the students registration system?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What systems do advisors most often use?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Have you ever had to reach out to a student?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sz="1100" lang="en"/>
              <a:t>	</a:t>
            </a:r>
            <a:r>
              <a:rPr b="1" sz="1100" lang="en"/>
              <a:t>Yes</a:t>
            </a:r>
          </a:p>
          <a:p>
            <a:pPr rtl="0" lvl="0" indent="457200">
              <a:lnSpc>
                <a:spcPct val="115000"/>
              </a:lnSpc>
              <a:buNone/>
            </a:pPr>
            <a:r>
              <a:rPr b="1" sz="1100" lang="en"/>
              <a:t>	</a:t>
            </a:r>
            <a:r>
              <a:rPr sz="1100" lang="en"/>
              <a:t>Why did you need to contact them?</a:t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0" name="Shape 5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1" name="Shape 561"/>
          <p:cNvSpPr txBox="1"/>
          <p:nvPr>
            <p:ph idx="1" type="body"/>
          </p:nvPr>
        </p:nvSpPr>
        <p:spPr>
          <a:xfrm>
            <a:off y="716550" x="738000"/>
            <a:ext cy="4967700" cx="7667999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Advisors said there are </a:t>
            </a:r>
            <a:r>
              <a:rPr b="1" sz="3600" lang="en"/>
              <a:t>many last minute changes</a:t>
            </a:r>
            <a:r>
              <a:rPr sz="3600" lang="en"/>
              <a:t> and that they have limited control and limited time.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They would also like for there to be a good online information resources for students, though they mentioned the registration tutorial.</a:t>
            </a:r>
          </a:p>
        </p:txBody>
      </p:sp>
    </p:spTree>
  </p:cSld>
  <p:clrMapOvr>
    <a:masterClrMapping/>
  </p:clrMapOvr>
  <p:transition spd="slow">
    <p:cut/>
  </p:transition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65" name="Shape 56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6" name="Shape 566"/>
          <p:cNvSpPr/>
          <p:nvPr/>
        </p:nvSpPr>
        <p:spPr>
          <a:xfrm>
            <a:off y="0" x="1958964"/>
            <a:ext cy="3552825" cx="523875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567" name="Shape 567"/>
          <p:cNvSpPr/>
          <p:nvPr/>
        </p:nvSpPr>
        <p:spPr>
          <a:xfrm>
            <a:off y="4119553" x="2215243"/>
            <a:ext cy="3396672" cx="472619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568" name="Shape 568"/>
          <p:cNvSpPr/>
          <p:nvPr/>
        </p:nvSpPr>
        <p:spPr>
          <a:xfrm>
            <a:off y="2626650" x="-7910"/>
            <a:ext cy="1604700" cx="9172499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569" name="Shape 569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Making Maps</a:t>
            </a:r>
          </a:p>
        </p:txBody>
      </p:sp>
    </p:spTree>
  </p:cSld>
  <p:clrMapOvr>
    <a:masterClrMapping/>
  </p:clrMapOvr>
  <p:transition spd="slow">
    <p:cut/>
  </p:transition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3" name="Shape 57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4" name="Shape 574"/>
          <p:cNvSpPr/>
          <p:nvPr/>
        </p:nvSpPr>
        <p:spPr>
          <a:xfrm rot="10800000">
            <a:off y="0" x="0"/>
            <a:ext cy="7467600" cx="97059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78" name="Shape 5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9" name="Shape 579"/>
          <p:cNvSpPr/>
          <p:nvPr/>
        </p:nvSpPr>
        <p:spPr>
          <a:xfrm>
            <a:off y="0" x="0"/>
            <a:ext cy="7409246" cx="970468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" name="Shape 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" name="Shape 67"/>
          <p:cNvSpPr txBox="1"/>
          <p:nvPr/>
        </p:nvSpPr>
        <p:spPr>
          <a:xfrm>
            <a:off y="1440700" x="215250"/>
            <a:ext cy="2450700" cx="87135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algn="ctr" rtl="0" lvl="0">
              <a:buNone/>
            </a:pPr>
            <a:r>
              <a:rPr sz="3600" lang="en"/>
              <a:t>We started out with a matrix between</a:t>
            </a:r>
          </a:p>
          <a:p>
            <a:r>
              <a:t/>
            </a:r>
          </a:p>
          <a:p>
            <a:pPr algn="ctr" rtl="0" lvl="0">
              <a:buNone/>
            </a:pPr>
            <a:r>
              <a:rPr b="1" sz="3600" lang="en"/>
              <a:t>steps in the registration process</a:t>
            </a:r>
          </a:p>
          <a:p>
            <a:pPr algn="ctr" rtl="0" lvl="0">
              <a:buNone/>
            </a:pPr>
            <a:r>
              <a:rPr sz="3600" lang="en"/>
              <a:t>x</a:t>
            </a:r>
          </a:p>
          <a:p>
            <a:pPr algn="ctr" rtl="0" lvl="0">
              <a:buNone/>
            </a:pPr>
            <a:r>
              <a:rPr b="1" sz="3600" lang="en"/>
              <a:t>types of users</a:t>
            </a:r>
          </a:p>
          <a:p>
            <a:r>
              <a:t/>
            </a:r>
          </a:p>
          <a:p>
            <a:pPr algn="ctr" rtl="0" lvl="0">
              <a:buNone/>
            </a:pPr>
            <a:r>
              <a:rPr sz="3600" lang="en"/>
              <a:t>(freshman, sophomore, junior, senior)</a:t>
            </a:r>
          </a:p>
        </p:txBody>
      </p:sp>
    </p:spTree>
  </p:cSld>
  <p:clrMapOvr>
    <a:masterClrMapping/>
  </p:clrMapOvr>
  <p:transition spd="slow">
    <p:cut/>
  </p:transition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3" name="Shape 5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4" name="Shape 584"/>
          <p:cNvSpPr/>
          <p:nvPr/>
        </p:nvSpPr>
        <p:spPr>
          <a:xfrm rot="-5400000">
            <a:off y="-1391358" x="1057976"/>
            <a:ext cy="9629713" cx="6875646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8" name="Shape 58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89" name="Shape 589"/>
          <p:cNvSpPr/>
          <p:nvPr/>
        </p:nvSpPr>
        <p:spPr>
          <a:xfrm>
            <a:off y="23680" x="-93589"/>
            <a:ext cy="6810639" cx="94429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3" name="Shape 59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4" name="Shape 594"/>
          <p:cNvSpPr/>
          <p:nvPr/>
        </p:nvSpPr>
        <p:spPr>
          <a:xfrm>
            <a:off y="481012" x="1309687"/>
            <a:ext cy="5895975" cx="6524625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spd="slow">
    <p:cut/>
  </p:transition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8" name="Shape 5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aphicFrame>
        <p:nvGraphicFramePr>
          <p:cNvPr id="599" name="Shape 599"/>
          <p:cNvGraphicFramePr/>
          <p:nvPr/>
        </p:nvGraphicFramePr>
        <p:xfrm>
          <a:off y="2003150" x="952500"/>
          <a:ext cy="3000000" cx="3000000"/>
        </p:xfrm>
        <a:graphic>
          <a:graphicData uri="http://schemas.openxmlformats.org/drawingml/2006/table">
            <a:tbl>
              <a:tblPr>
                <a:noFill/>
                <a:tableStyleId>{04E47520-6FB9-40D5-871A-6A0A13908D20}</a:tableStyleId>
              </a:tblPr>
              <a:tblGrid>
                <a:gridCol w="1508375"/>
                <a:gridCol w="1435675"/>
                <a:gridCol w="1435700"/>
                <a:gridCol w="1459900"/>
                <a:gridCol w="1399350"/>
              </a:tblGrid>
              <a:tr h="381000"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Figure Out Requirements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>
                      <a:pPr rtl="0" lvl="0">
                        <a:buNone/>
                      </a:pPr>
                      <a:r>
                        <a:rPr lang="en"/>
                        <a:t>Find</a:t>
                      </a:r>
                    </a:p>
                    <a:p>
                      <a:pPr>
                        <a:buNone/>
                      </a:pPr>
                      <a:r>
                        <a:rPr lang="en"/>
                        <a:t>Classes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Register for Classes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>
                      <a:pPr rtl="0" lvl="0">
                        <a:buNone/>
                      </a:pPr>
                      <a:r>
                        <a:rPr lang="en"/>
                        <a:t>Post</a:t>
                      </a:r>
                    </a:p>
                    <a:p>
                      <a:pPr>
                        <a:buNone/>
                      </a:pPr>
                      <a:r>
                        <a:rPr lang="en"/>
                        <a:t>Registration</a:t>
                      </a:r>
                    </a:p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sp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DegreeWorks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sp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Class Finder / Course Catalog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sp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Registration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spAutoFit/>
                    </a:bodyPr>
                    <a:lstStyle/>
                    <a:p>
                      <a:pPr>
                        <a:buNone/>
                      </a:pPr>
                      <a:r>
                        <a:rPr lang="en"/>
                        <a:t>Other / Advisors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3" name="Shape 6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aphicFrame>
        <p:nvGraphicFramePr>
          <p:cNvPr id="604" name="Shape 604"/>
          <p:cNvGraphicFramePr/>
          <p:nvPr/>
        </p:nvGraphicFramePr>
        <p:xfrm>
          <a:off y="2003150" x="952500"/>
          <a:ext cy="3000000" cx="3000000"/>
        </p:xfrm>
        <a:graphic>
          <a:graphicData uri="http://schemas.openxmlformats.org/drawingml/2006/table">
            <a:tbl>
              <a:tblPr>
                <a:noFill/>
                <a:tableStyleId>{1D299580-B3A0-4AAE-9101-05C5AF0A8FEF}</a:tableStyleId>
              </a:tblPr>
              <a:tblGrid>
                <a:gridCol w="1508375"/>
                <a:gridCol w="1435675"/>
                <a:gridCol w="1435700"/>
                <a:gridCol w="1459900"/>
                <a:gridCol w="1399350"/>
              </a:tblGrid>
              <a:tr h="381000"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>
                      <a:pPr rtl="0" lvl="0">
                        <a:buNone/>
                      </a:pPr>
                      <a:r>
                        <a:rPr b="1" lang="en"/>
                        <a:t>Figure Out Requirements</a:t>
                      </a:r>
                    </a:p>
                  </a:txBody>
                  <a:tcPr marR="91425" marB="91425" marT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rtl="0" lvl="0">
                        <a:buNone/>
                      </a:pPr>
                      <a:r>
                        <a:rPr b="1" lang="en"/>
                        <a:t>Find</a:t>
                      </a:r>
                    </a:p>
                    <a:p>
                      <a:pPr rtl="0" lvl="0">
                        <a:buNone/>
                      </a:pPr>
                      <a:r>
                        <a:rPr b="1" lang="en"/>
                        <a:t>Classes</a:t>
                      </a:r>
                    </a:p>
                  </a:txBody>
                  <a:tcPr marR="91425" marB="91425" marT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rtl="0" lvl="0">
                        <a:buNone/>
                      </a:pPr>
                      <a:r>
                        <a:rPr b="1" lang="en"/>
                        <a:t>Register for Classes</a:t>
                      </a:r>
                    </a:p>
                  </a:txBody>
                  <a:tcPr marR="91425" marB="91425" marT="91425" marL="91425">
                    <a:solidFill>
                      <a:srgbClr val="FCE5CD"/>
                    </a:solidFill>
                  </a:tcPr>
                </a:tc>
                <a:tc>
                  <a:txBody>
                    <a:bodyPr>
                      <a:spAutoFit/>
                    </a:bodyPr>
                    <a:lstStyle/>
                    <a:p>
                      <a:pPr rtl="0" lvl="0">
                        <a:buNone/>
                      </a:pPr>
                      <a:r>
                        <a:rPr b="1" lang="en"/>
                        <a:t>Post</a:t>
                      </a:r>
                    </a:p>
                    <a:p>
                      <a:pPr rtl="0" lvl="0">
                        <a:buNone/>
                      </a:pPr>
                      <a:r>
                        <a:rPr b="1" lang="en"/>
                        <a:t>Registration</a:t>
                      </a:r>
                    </a:p>
                  </a:txBody>
                  <a:tcPr marR="91425" marB="91425" marT="91425" marL="91425"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>
                      <a:spAutoFit/>
                    </a:bodyPr>
                    <a:lstStyle/>
                    <a:p>
                      <a:pPr rtl="0" lvl="0">
                        <a:buNone/>
                      </a:pPr>
                      <a:r>
                        <a:rPr lang="en"/>
                        <a:t>DegreeWorks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spAutoFit/>
                    </a:bodyPr>
                    <a:lstStyle/>
                    <a:p>
                      <a:pPr rtl="0" lvl="0">
                        <a:buNone/>
                      </a:pPr>
                      <a:r>
                        <a:rPr lang="en"/>
                        <a:t>Class Finder / Course Catalog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spAutoFit/>
                    </a:bodyPr>
                    <a:lstStyle/>
                    <a:p>
                      <a:pPr rtl="0" lvl="0">
                        <a:buNone/>
                      </a:pPr>
                      <a:r>
                        <a:rPr lang="en"/>
                        <a:t>Registration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</a:tr>
              <a:tr h="381000">
                <a:tc>
                  <a:txBody>
                    <a:bodyPr>
                      <a:spAutoFit/>
                    </a:bodyPr>
                    <a:lstStyle/>
                    <a:p>
                      <a:pPr rtl="0" lvl="0">
                        <a:buNone/>
                      </a:pPr>
                      <a:r>
                        <a:rPr lang="en"/>
                        <a:t>Other / Advisors</a:t>
                      </a:r>
                    </a:p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  <a:tc>
                  <a:txBody>
                    <a:bodyPr>
                      <a:spAutoFit/>
                    </a:bodyPr>
                    <a:lstStyle/>
                    <a:p/>
                  </a:txBody>
                  <a:tcPr marR="91425" marB="91425" marT="91425" marL="91425"/>
                </a:tc>
              </a:tr>
            </a:tbl>
          </a:graphicData>
        </a:graphic>
      </p:graphicFrame>
    </p:spTree>
  </p:cSld>
  <p:clrMapOvr>
    <a:masterClrMapping/>
  </p:clrMapOvr>
  <p:transition spd="slow">
    <p:cut/>
  </p:transition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08" name="Shape 60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09" name="Shape 609"/>
          <p:cNvSpPr/>
          <p:nvPr/>
        </p:nvSpPr>
        <p:spPr>
          <a:xfrm>
            <a:off y="1207216" x="1112825"/>
            <a:ext cy="742950" cx="7239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10" name="Shape 610"/>
          <p:cNvSpPr/>
          <p:nvPr/>
        </p:nvSpPr>
        <p:spPr>
          <a:xfrm>
            <a:off y="2353441" x="1112825"/>
            <a:ext cy="695325" cx="4429125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611" name="Shape 611"/>
          <p:cNvSpPr/>
          <p:nvPr/>
        </p:nvSpPr>
        <p:spPr>
          <a:xfrm>
            <a:off y="3506366" x="1112825"/>
            <a:ext cy="762000" cx="44196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  <p:sp>
        <p:nvSpPr>
          <p:cNvPr id="612" name="Shape 612"/>
          <p:cNvSpPr/>
          <p:nvPr/>
        </p:nvSpPr>
        <p:spPr>
          <a:xfrm>
            <a:off y="4716266" x="960425"/>
            <a:ext cy="847725" cx="2943225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16" name="Shape 61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7" name="Shape 617"/>
          <p:cNvSpPr/>
          <p:nvPr/>
        </p:nvSpPr>
        <p:spPr>
          <a:xfrm>
            <a:off y="503250" x="1044220"/>
            <a:ext cy="6638925" cx="1119187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1" name="Shape 6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2" name="Shape 622"/>
          <p:cNvSpPr/>
          <p:nvPr/>
        </p:nvSpPr>
        <p:spPr>
          <a:xfrm>
            <a:off y="-609600" x="-533400"/>
            <a:ext cy="7524750" cx="100584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26" name="Shape 6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7" name="Shape 627"/>
          <p:cNvSpPr/>
          <p:nvPr/>
        </p:nvSpPr>
        <p:spPr>
          <a:xfrm>
            <a:off y="976312" x="1804987"/>
            <a:ext cy="4905375" cx="55340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1" name="Shape 6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2" name="Shape 632"/>
          <p:cNvSpPr/>
          <p:nvPr/>
        </p:nvSpPr>
        <p:spPr>
          <a:xfrm>
            <a:off y="38100" x="1728787"/>
            <a:ext cy="6781800" cx="56864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1" name="Shape 7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" name="Shape 72"/>
          <p:cNvSpPr/>
          <p:nvPr/>
        </p:nvSpPr>
        <p:spPr>
          <a:xfrm>
            <a:off y="370554" x="3772937"/>
            <a:ext cy="3756817" cx="503171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  <p:sp>
        <p:nvSpPr>
          <p:cNvPr id="73" name="Shape 73"/>
          <p:cNvSpPr/>
          <p:nvPr/>
        </p:nvSpPr>
        <p:spPr>
          <a:xfrm>
            <a:off y="3163552" x="353050"/>
            <a:ext cy="3348096" cx="5649974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</p:sp>
      <p:sp>
        <p:nvSpPr>
          <p:cNvPr id="74" name="Shape 74"/>
          <p:cNvSpPr/>
          <p:nvPr/>
        </p:nvSpPr>
        <p:spPr>
          <a:xfrm>
            <a:off y="523725" x="953100"/>
            <a:ext cy="2095500" cx="209550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  <p:transition spd="slow">
    <p:cut/>
  </p:transition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6" name="Shape 63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37" name="Shape 637"/>
          <p:cNvSpPr/>
          <p:nvPr/>
        </p:nvSpPr>
        <p:spPr>
          <a:xfrm>
            <a:off y="38100" x="1728787"/>
            <a:ext cy="6781800" cx="56864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cxnSp>
        <p:nvCxnSpPr>
          <p:cNvPr id="638" name="Shape 638"/>
          <p:cNvCxnSpPr/>
          <p:nvPr/>
        </p:nvCxnSpPr>
        <p:spPr>
          <a:xfrm>
            <a:off y="1485325" x="3098275"/>
            <a:ext cy="3248999" cx="2761799"/>
          </a:xfrm>
          <a:prstGeom prst="straightConnector1">
            <a:avLst/>
          </a:prstGeom>
          <a:noFill/>
          <a:ln w="1143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2" name="Shape 64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3" name="Shape 643"/>
          <p:cNvSpPr/>
          <p:nvPr/>
        </p:nvSpPr>
        <p:spPr>
          <a:xfrm>
            <a:off y="38100" x="1728787"/>
            <a:ext cy="6781800" cx="56864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cxnSp>
        <p:nvCxnSpPr>
          <p:cNvPr id="644" name="Shape 644"/>
          <p:cNvCxnSpPr/>
          <p:nvPr/>
        </p:nvCxnSpPr>
        <p:spPr>
          <a:xfrm flipH="1">
            <a:off y="1589750" x="4015050"/>
            <a:ext cy="301799" cx="4292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45" name="Shape 645"/>
          <p:cNvCxnSpPr/>
          <p:nvPr/>
        </p:nvCxnSpPr>
        <p:spPr>
          <a:xfrm rot="10800000" flipH="1">
            <a:off y="1497025" x="5941275"/>
            <a:ext cy="278399" cx="3132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46" name="Shape 646"/>
          <p:cNvCxnSpPr/>
          <p:nvPr/>
        </p:nvCxnSpPr>
        <p:spPr>
          <a:xfrm>
            <a:off y="1961075" x="5848450"/>
            <a:ext cy="243600" cx="3831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47" name="Shape 647"/>
          <p:cNvCxnSpPr/>
          <p:nvPr/>
        </p:nvCxnSpPr>
        <p:spPr>
          <a:xfrm flipH="1">
            <a:off y="3655275" x="5570125"/>
            <a:ext cy="452700" cx="2318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48" name="Shape 648"/>
          <p:cNvCxnSpPr/>
          <p:nvPr/>
        </p:nvCxnSpPr>
        <p:spPr>
          <a:xfrm flipH="1">
            <a:off y="4003400" x="7289075"/>
            <a:ext cy="291900" cx="3347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52" name="Shape 6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3" name="Shape 653"/>
          <p:cNvSpPr/>
          <p:nvPr/>
        </p:nvSpPr>
        <p:spPr>
          <a:xfrm>
            <a:off y="38100" x="1728787"/>
            <a:ext cy="6781800" cx="5686425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cxnSp>
        <p:nvCxnSpPr>
          <p:cNvPr id="654" name="Shape 654"/>
          <p:cNvCxnSpPr/>
          <p:nvPr/>
        </p:nvCxnSpPr>
        <p:spPr>
          <a:xfrm rot="10800000" flipH="1">
            <a:off y="1450650" x="2407075"/>
            <a:ext cy="162299" cx="3780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55" name="Shape 655"/>
          <p:cNvCxnSpPr/>
          <p:nvPr/>
        </p:nvCxnSpPr>
        <p:spPr>
          <a:xfrm flipH="1">
            <a:off y="2564500" x="4978299"/>
            <a:ext cy="34799" cx="4176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56" name="Shape 656"/>
          <p:cNvCxnSpPr/>
          <p:nvPr/>
        </p:nvCxnSpPr>
        <p:spPr>
          <a:xfrm rot="10800000">
            <a:off y="4235625" x="4281850"/>
            <a:ext cy="382799" cx="1508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57" name="Shape 657"/>
          <p:cNvCxnSpPr/>
          <p:nvPr/>
        </p:nvCxnSpPr>
        <p:spPr>
          <a:xfrm rot="10800000">
            <a:off y="6544750" x="3283825"/>
            <a:ext cy="139199" cx="487499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  <p:cxnSp>
        <p:nvCxnSpPr>
          <p:cNvPr id="658" name="Shape 658"/>
          <p:cNvCxnSpPr/>
          <p:nvPr/>
        </p:nvCxnSpPr>
        <p:spPr>
          <a:xfrm flipH="1">
            <a:off y="4572000" x="7333924"/>
            <a:ext cy="23099" cx="417600"/>
          </a:xfrm>
          <a:prstGeom prst="straightConnector1">
            <a:avLst/>
          </a:prstGeom>
          <a:noFill/>
          <a:ln w="38100" cap="flat">
            <a:solidFill>
              <a:srgbClr val="FF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2" name="Shape 6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3" name="Shape 663"/>
          <p:cNvSpPr txBox="1"/>
          <p:nvPr>
            <p:ph type="ctrTitle"/>
          </p:nvPr>
        </p:nvSpPr>
        <p:spPr>
          <a:xfrm>
            <a:off y="-267869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rgbClr val="FF9900"/>
                </a:solidFill>
              </a:rPr>
              <a:t>BIG ISSUES #1</a:t>
            </a:r>
          </a:p>
        </p:txBody>
      </p:sp>
      <p:sp>
        <p:nvSpPr>
          <p:cNvPr id="664" name="Shape 664"/>
          <p:cNvSpPr txBox="1"/>
          <p:nvPr>
            <p:ph idx="1" type="body"/>
          </p:nvPr>
        </p:nvSpPr>
        <p:spPr>
          <a:xfrm>
            <a:off y="1687855" x="922050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Students need to open many different windows to get the information they want.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Students find the current timing of registration unfair and stressful.</a:t>
            </a:r>
          </a:p>
        </p:txBody>
      </p:sp>
      <p:sp>
        <p:nvSpPr>
          <p:cNvPr id="665" name="Shape 665"/>
          <p:cNvSpPr txBox="1"/>
          <p:nvPr/>
        </p:nvSpPr>
        <p:spPr>
          <a:xfrm>
            <a:off y="2648675" x="978650"/>
            <a:ext cy="457200" cx="3657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69" name="Shape 6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0" name="Shape 670"/>
          <p:cNvSpPr txBox="1"/>
          <p:nvPr>
            <p:ph type="ctrTitle"/>
          </p:nvPr>
        </p:nvSpPr>
        <p:spPr>
          <a:xfrm>
            <a:off y="-267869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rgbClr val="FF9900"/>
                </a:solidFill>
              </a:rPr>
              <a:t>BIG ISSUES #2</a:t>
            </a:r>
          </a:p>
        </p:txBody>
      </p:sp>
      <p:sp>
        <p:nvSpPr>
          <p:cNvPr id="671" name="Shape 671"/>
          <p:cNvSpPr txBox="1"/>
          <p:nvPr>
            <p:ph idx="1" type="body"/>
          </p:nvPr>
        </p:nvSpPr>
        <p:spPr>
          <a:xfrm>
            <a:off y="1687855" x="922050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Students are too dependent on advisors for over-tallying and other needs, as advisors are often unresponsive or unhelpful.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Many students are unaware of DegreeWorks or unsure how to use it.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y="2648675" x="978650"/>
            <a:ext cy="457200" cx="36576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/>
        </p:txBody>
      </p:sp>
    </p:spTree>
  </p:cSld>
  <p:clrMapOvr>
    <a:masterClrMapping/>
  </p:clrMapOvr>
  <p:transition spd="slow">
    <p:cut/>
  </p:transition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6" name="Shape 6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77" name="Shape 677"/>
          <p:cNvSpPr txBox="1"/>
          <p:nvPr>
            <p:ph type="ctrTitle"/>
          </p:nvPr>
        </p:nvSpPr>
        <p:spPr>
          <a:xfrm>
            <a:off y="-267869" x="685800"/>
            <a:ext cy="1546500" cx="7772400"/>
          </a:xfrm>
          <a:prstGeom prst="rect">
            <a:avLst/>
          </a:prstGeom>
        </p:spPr>
        <p:txBody>
          <a:bodyPr bIns="91425" rIns="91425" lIns="91425" tIns="91425" anchor="b" anchorCtr="0">
            <a:spAutoFit/>
          </a:bodyPr>
          <a:lstStyle/>
          <a:p>
            <a:pPr rtl="0" lvl="0">
              <a:buNone/>
            </a:pPr>
            <a:r>
              <a:rPr lang="en">
                <a:solidFill>
                  <a:srgbClr val="FF9900"/>
                </a:solidFill>
              </a:rPr>
              <a:t>BIG ISSUES #3</a:t>
            </a:r>
          </a:p>
        </p:txBody>
      </p:sp>
      <p:sp>
        <p:nvSpPr>
          <p:cNvPr id="678" name="Shape 678"/>
          <p:cNvSpPr txBox="1"/>
          <p:nvPr>
            <p:ph idx="1" type="body"/>
          </p:nvPr>
        </p:nvSpPr>
        <p:spPr>
          <a:xfrm>
            <a:off y="1687855" x="922050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Students want class information displayed at a glance, for more efficient registration.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Classes do not indicate whether students can or cannot register for them, and this often comes up during registration day.</a:t>
            </a:r>
          </a:p>
        </p:txBody>
      </p:sp>
    </p:spTree>
  </p:cSld>
  <p:clrMapOvr>
    <a:masterClrMapping/>
  </p:clrMapOvr>
  <p:transition spd="slow">
    <p:cut/>
  </p:transition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2" name="Shape 68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3" name="Shape 683"/>
          <p:cNvSpPr/>
          <p:nvPr/>
        </p:nvSpPr>
        <p:spPr>
          <a:xfrm>
            <a:off y="839700" x="1714500"/>
            <a:ext cy="4533900" cx="5715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sp>
      <p:sp>
        <p:nvSpPr>
          <p:cNvPr id="684" name="Shape 684"/>
          <p:cNvSpPr/>
          <p:nvPr/>
        </p:nvSpPr>
        <p:spPr>
          <a:xfrm>
            <a:off y="2626650" x="-7910"/>
            <a:ext cy="1604700" cx="91581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685" name="Shape 685"/>
          <p:cNvSpPr txBox="1"/>
          <p:nvPr/>
        </p:nvSpPr>
        <p:spPr>
          <a:xfrm>
            <a:off y="1279200" x="276600"/>
            <a:ext cy="4299600" cx="8590800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7200" lang="en">
                <a:solidFill>
                  <a:srgbClr val="FFFFFF"/>
                </a:solidFill>
              </a:rPr>
              <a:t>New Direction</a:t>
            </a:r>
          </a:p>
        </p:txBody>
      </p:sp>
    </p:spTree>
  </p:cSld>
  <p:clrMapOvr>
    <a:masterClrMapping/>
  </p:clrMapOvr>
  <p:transition spd="slow">
    <p:cut/>
  </p:transition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9" name="Shape 6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0" name="Shape 690"/>
          <p:cNvSpPr txBox="1"/>
          <p:nvPr>
            <p:ph idx="1" type="body"/>
          </p:nvPr>
        </p:nvSpPr>
        <p:spPr>
          <a:xfrm>
            <a:off y="1598650" x="922050"/>
            <a:ext cy="4967700" cx="72999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Goals may change as research develops. </a:t>
            </a:r>
            <a:r>
              <a:rPr sz="3600" lang="en">
                <a:solidFill>
                  <a:srgbClr val="B7B7B7"/>
                </a:solidFill>
              </a:rPr>
              <a:t>Advisors to Integration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We learned a lesson: Conduct thorough research from the start</a:t>
            </a:r>
          </a:p>
          <a:p>
            <a:r>
              <a:t/>
            </a:r>
          </a:p>
          <a:p>
            <a:pPr rtl="0" lvl="0" indent="-342900" marL="457200">
              <a:buClr>
                <a:schemeClr val="dk1"/>
              </a:buClr>
              <a:buSzPct val="83333"/>
              <a:buFont typeface="Arial"/>
              <a:buChar char="•"/>
            </a:pPr>
            <a:r>
              <a:rPr sz="3600" lang="en"/>
              <a:t>Do not jump immediately to solutions. Frame the problem.</a:t>
            </a:r>
          </a:p>
        </p:txBody>
      </p:sp>
      <p:sp>
        <p:nvSpPr>
          <p:cNvPr id="691" name="Shape 691"/>
          <p:cNvSpPr txBox="1"/>
          <p:nvPr/>
        </p:nvSpPr>
        <p:spPr>
          <a:xfrm>
            <a:off y="-677805" x="1221159"/>
            <a:ext cy="3000000" cx="6778199"/>
          </a:xfrm>
          <a:prstGeom prst="rect">
            <a:avLst/>
          </a:prstGeom>
        </p:spPr>
        <p:txBody>
          <a:bodyPr bIns="91425" rIns="91425" lIns="91425" tIns="91425" anchor="ctr" anchorCtr="0">
            <a:spAutoFit/>
          </a:bodyPr>
          <a:lstStyle/>
          <a:p>
            <a:pPr algn="ctr" rtl="0" lvl="0">
              <a:buNone/>
            </a:pPr>
            <a:r>
              <a:rPr b="1" sz="4800" lang="en">
                <a:solidFill>
                  <a:srgbClr val="FF9900"/>
                </a:solidFill>
              </a:rPr>
              <a:t>WHAT WE LEARNED</a:t>
            </a:r>
          </a:p>
        </p:txBody>
      </p:sp>
    </p:spTree>
  </p:cSld>
  <p:clrMapOvr>
    <a:masterClrMapping/>
  </p:clrMapOvr>
  <p:transition spd="slow">
    <p:cut/>
  </p:transition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5" name="Shape 6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96" name="Shape 696"/>
          <p:cNvSpPr txBox="1"/>
          <p:nvPr>
            <p:ph idx="1" type="subTitle"/>
          </p:nvPr>
        </p:nvSpPr>
        <p:spPr>
          <a:xfrm>
            <a:off y="2656800" x="685800"/>
            <a:ext cy="1696799" cx="7772400"/>
          </a:xfrm>
          <a:prstGeom prst="rect">
            <a:avLst/>
          </a:prstGeom>
        </p:spPr>
        <p:txBody>
          <a:bodyPr bIns="91425" rIns="91425" lIns="91425" tIns="91425" anchor="t" anchorCtr="0">
            <a:spAutoFit/>
          </a:bodyPr>
          <a:lstStyle/>
          <a:p>
            <a:pPr rtl="0" lvl="0">
              <a:lnSpc>
                <a:spcPct val="100000"/>
              </a:lnSpc>
              <a:buNone/>
            </a:pPr>
            <a:r>
              <a:rPr b="1" sz="6000" lang="en">
                <a:solidFill>
                  <a:srgbClr val="FF9900"/>
                </a:solidFill>
              </a:rPr>
              <a:t>ONE REGISTRATION</a:t>
            </a:r>
          </a:p>
          <a:p>
            <a:pPr rtl="0" lvl="0">
              <a:lnSpc>
                <a:spcPct val="100000"/>
              </a:lnSpc>
              <a:buNone/>
            </a:pPr>
            <a:r>
              <a:rPr lang="en">
                <a:solidFill>
                  <a:srgbClr val="999999"/>
                </a:solidFill>
              </a:rPr>
              <a:t>Integration makes you beautiful</a:t>
            </a:r>
          </a:p>
          <a:p>
            <a:r>
              <a:t/>
            </a:r>
          </a:p>
          <a:p>
            <a:r>
              <a:t/>
            </a:r>
          </a:p>
          <a:p>
            <a:r>
              <a:t/>
            </a:r>
          </a:p>
        </p:txBody>
      </p:sp>
    </p:spTree>
  </p:cSld>
  <p:clrMapOvr>
    <a:masterClrMapping/>
  </p:clrMapOvr>
  <p:transition spd="slow">
    <p:cut/>
  </p:transition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0" name="Shape 7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1" name="Shape 701"/>
          <p:cNvSpPr/>
          <p:nvPr/>
        </p:nvSpPr>
        <p:spPr>
          <a:xfrm>
            <a:off y="-414250" x="-184100"/>
            <a:ext cy="8024100" cx="9527699"/>
          </a:xfrm>
          <a:prstGeom prst="rect">
            <a:avLst/>
          </a:prstGeom>
          <a:solidFill>
            <a:srgbClr val="FF9900"/>
          </a:solidFill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spAutoFit/>
          </a:bodyPr>
          <a:lstStyle/>
          <a:p/>
        </p:txBody>
      </p:sp>
      <p:sp>
        <p:nvSpPr>
          <p:cNvPr id="702" name="Shape 702"/>
          <p:cNvSpPr txBox="1"/>
          <p:nvPr/>
        </p:nvSpPr>
        <p:spPr>
          <a:xfrm>
            <a:off y="1645800" x="378150"/>
            <a:ext cy="3261600" cx="83877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algn="ctr" rtl="0" lvl="0">
              <a:lnSpc>
                <a:spcPct val="115000"/>
              </a:lnSpc>
              <a:buNone/>
            </a:pPr>
            <a:r>
              <a:rPr sz="3600" lang="en">
                <a:solidFill>
                  <a:srgbClr val="FFFFFF"/>
                </a:solidFill>
              </a:rPr>
              <a:t>For New School students, </a:t>
            </a:r>
            <a:r>
              <a:rPr b="1" sz="3600" lang="en">
                <a:solidFill>
                  <a:srgbClr val="FFFFFF"/>
                </a:solidFill>
              </a:rPr>
              <a:t>One Registration</a:t>
            </a:r>
            <a:r>
              <a:rPr sz="3600" lang="en">
                <a:solidFill>
                  <a:srgbClr val="FFFFFF"/>
                </a:solidFill>
              </a:rPr>
              <a:t> simplifies registration by integrating the separate systems, because we believe a single registration hub will solve issues of awareness, clarity, and advisor dependency.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y="290450" x="378150"/>
            <a:ext cy="630899" cx="8387700"/>
          </a:xfrm>
          <a:prstGeom prst="rect">
            <a:avLst/>
          </a:prstGeom>
          <a:noFill/>
        </p:spPr>
        <p:txBody>
          <a:bodyPr bIns="91425" rIns="91425" lIns="91425" tIns="91425" anchor="t" anchorCtr="0">
            <a:spAutoFit/>
          </a:bodyPr>
          <a:lstStyle/>
          <a:p>
            <a:pPr algn="ctr" rtl="0" lvl="0">
              <a:lnSpc>
                <a:spcPct val="115000"/>
              </a:lnSpc>
              <a:buNone/>
            </a:pPr>
            <a:r>
              <a:rPr sz="1800" lang="en">
                <a:solidFill>
                  <a:srgbClr val="FCE5CD"/>
                </a:solidFill>
              </a:rPr>
              <a:t>We got 99 slides but a pitch ain't one. It's two.</a:t>
            </a:r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